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33"/>
  </p:notesMasterIdLst>
  <p:sldIdLst>
    <p:sldId id="291" r:id="rId2"/>
    <p:sldId id="257" r:id="rId3"/>
    <p:sldId id="258" r:id="rId4"/>
    <p:sldId id="293" r:id="rId5"/>
    <p:sldId id="295" r:id="rId6"/>
    <p:sldId id="296" r:id="rId7"/>
    <p:sldId id="297" r:id="rId8"/>
    <p:sldId id="262" r:id="rId9"/>
    <p:sldId id="259" r:id="rId10"/>
    <p:sldId id="260" r:id="rId11"/>
    <p:sldId id="264" r:id="rId12"/>
    <p:sldId id="265" r:id="rId13"/>
    <p:sldId id="269" r:id="rId14"/>
    <p:sldId id="267" r:id="rId15"/>
    <p:sldId id="271" r:id="rId16"/>
    <p:sldId id="287" r:id="rId17"/>
    <p:sldId id="272" r:id="rId18"/>
    <p:sldId id="273" r:id="rId19"/>
    <p:sldId id="276" r:id="rId20"/>
    <p:sldId id="277" r:id="rId21"/>
    <p:sldId id="278" r:id="rId22"/>
    <p:sldId id="280" r:id="rId23"/>
    <p:sldId id="281" r:id="rId24"/>
    <p:sldId id="282" r:id="rId25"/>
    <p:sldId id="283" r:id="rId26"/>
    <p:sldId id="284" r:id="rId27"/>
    <p:sldId id="285" r:id="rId28"/>
    <p:sldId id="286" r:id="rId29"/>
    <p:sldId id="294" r:id="rId30"/>
    <p:sldId id="290" r:id="rId31"/>
    <p:sldId id="292"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BE3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277" autoAdjust="0"/>
    <p:restoredTop sz="91872" autoAdjust="0"/>
  </p:normalViewPr>
  <p:slideViewPr>
    <p:cSldViewPr snapToGrid="0">
      <p:cViewPr varScale="1">
        <p:scale>
          <a:sx n="81" d="100"/>
          <a:sy n="81" d="100"/>
        </p:scale>
        <p:origin x="456" y="84"/>
      </p:cViewPr>
      <p:guideLst>
        <p:guide orient="horz" pos="2160"/>
        <p:guide pos="3840"/>
      </p:guideLst>
    </p:cSldViewPr>
  </p:slideViewPr>
  <p:notesTextViewPr>
    <p:cViewPr>
      <p:scale>
        <a:sx n="1" d="1"/>
        <a:sy n="1" d="1"/>
      </p:scale>
      <p:origin x="0" y="0"/>
    </p:cViewPr>
  </p:notesTextViewPr>
  <p:sorterViewPr>
    <p:cViewPr>
      <p:scale>
        <a:sx n="100" d="100"/>
        <a:sy n="100" d="100"/>
      </p:scale>
      <p:origin x="0" y="-2707"/>
    </p:cViewPr>
  </p:sorterViewPr>
  <p:notesViewPr>
    <p:cSldViewPr snapToGrid="0" showGuides="1">
      <p:cViewPr varScale="1">
        <p:scale>
          <a:sx n="67" d="100"/>
          <a:sy n="67" d="100"/>
        </p:scale>
        <p:origin x="3228"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2D60DE-7284-4873-9D00-A199239B5F54}" type="datetimeFigureOut">
              <a:rPr lang="en-US" smtClean="0"/>
              <a:t>2/29/2016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8B1B7E-1D86-44C2-89BA-57DE193D2ACE}" type="slidenum">
              <a:rPr lang="en-US" smtClean="0"/>
              <a:t>‹#›</a:t>
            </a:fld>
            <a:endParaRPr lang="en-US"/>
          </a:p>
        </p:txBody>
      </p:sp>
    </p:spTree>
    <p:extLst>
      <p:ext uri="{BB962C8B-B14F-4D97-AF65-F5344CB8AC3E}">
        <p14:creationId xmlns:p14="http://schemas.microsoft.com/office/powerpoint/2010/main" val="18339593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t>1</a:t>
            </a:fld>
            <a:endParaRPr lang="en-US"/>
          </a:p>
        </p:txBody>
      </p:sp>
    </p:spTree>
    <p:extLst>
      <p:ext uri="{BB962C8B-B14F-4D97-AF65-F5344CB8AC3E}">
        <p14:creationId xmlns:p14="http://schemas.microsoft.com/office/powerpoint/2010/main" val="28121225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t>10</a:t>
            </a:fld>
            <a:endParaRPr lang="en-US"/>
          </a:p>
        </p:txBody>
      </p:sp>
    </p:spTree>
    <p:extLst>
      <p:ext uri="{BB962C8B-B14F-4D97-AF65-F5344CB8AC3E}">
        <p14:creationId xmlns:p14="http://schemas.microsoft.com/office/powerpoint/2010/main" val="41518790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t>11</a:t>
            </a:fld>
            <a:endParaRPr lang="en-US"/>
          </a:p>
        </p:txBody>
      </p:sp>
    </p:spTree>
    <p:extLst>
      <p:ext uri="{BB962C8B-B14F-4D97-AF65-F5344CB8AC3E}">
        <p14:creationId xmlns:p14="http://schemas.microsoft.com/office/powerpoint/2010/main" val="28398657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Paul’s </a:t>
            </a:r>
            <a:r>
              <a:rPr lang="en-US" baseline="0" dirty="0" err="1" smtClean="0"/>
              <a:t>Youtube</a:t>
            </a:r>
            <a:r>
              <a:rPr lang="en-US" baseline="0" dirty="0" smtClean="0"/>
              <a:t> lecture, he discussed the difference between estimated and analyzed soil properties and presented an example of the importance of site selection. We as soil scientists have to extrapolate knowledge gained from a small set of point data to very large, unseen areas.</a:t>
            </a:r>
            <a:endParaRPr lang="en-US" dirty="0"/>
          </a:p>
        </p:txBody>
      </p:sp>
      <p:sp>
        <p:nvSpPr>
          <p:cNvPr id="4" name="Slide Number Placeholder 3"/>
          <p:cNvSpPr>
            <a:spLocks noGrp="1"/>
          </p:cNvSpPr>
          <p:nvPr>
            <p:ph type="sldNum" sz="quarter" idx="10"/>
          </p:nvPr>
        </p:nvSpPr>
        <p:spPr/>
        <p:txBody>
          <a:bodyPr/>
          <a:lstStyle/>
          <a:p>
            <a:fld id="{048B1B7E-1D86-44C2-89BA-57DE193D2ACE}" type="slidenum">
              <a:rPr lang="en-US" smtClean="0"/>
              <a:t>12</a:t>
            </a:fld>
            <a:endParaRPr lang="en-US"/>
          </a:p>
        </p:txBody>
      </p:sp>
    </p:spTree>
    <p:extLst>
      <p:ext uri="{BB962C8B-B14F-4D97-AF65-F5344CB8AC3E}">
        <p14:creationId xmlns:p14="http://schemas.microsoft.com/office/powerpoint/2010/main" val="35877407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should </a:t>
            </a:r>
            <a:r>
              <a:rPr lang="en-US" baseline="0" dirty="0" smtClean="0"/>
              <a:t>only populate NASIS with the lowest level of certainty,</a:t>
            </a:r>
            <a:r>
              <a:rPr lang="en-US" dirty="0" smtClean="0"/>
              <a:t> </a:t>
            </a:r>
            <a:r>
              <a:rPr lang="en-US" baseline="0" dirty="0" smtClean="0"/>
              <a:t>which is your field estimates. Do not populate NASIS with decimal points (lab precision/accuracy). </a:t>
            </a:r>
            <a:endParaRPr lang="en-US" dirty="0"/>
          </a:p>
        </p:txBody>
      </p:sp>
      <p:sp>
        <p:nvSpPr>
          <p:cNvPr id="4" name="Slide Number Placeholder 3"/>
          <p:cNvSpPr>
            <a:spLocks noGrp="1"/>
          </p:cNvSpPr>
          <p:nvPr>
            <p:ph type="sldNum" sz="quarter" idx="10"/>
          </p:nvPr>
        </p:nvSpPr>
        <p:spPr/>
        <p:txBody>
          <a:bodyPr/>
          <a:lstStyle/>
          <a:p>
            <a:fld id="{048B1B7E-1D86-44C2-89BA-57DE193D2ACE}" type="slidenum">
              <a:rPr lang="en-US" smtClean="0"/>
              <a:t>13</a:t>
            </a:fld>
            <a:endParaRPr lang="en-US"/>
          </a:p>
        </p:txBody>
      </p:sp>
    </p:spTree>
    <p:extLst>
      <p:ext uri="{BB962C8B-B14F-4D97-AF65-F5344CB8AC3E}">
        <p14:creationId xmlns:p14="http://schemas.microsoft.com/office/powerpoint/2010/main" val="15288274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t>14</a:t>
            </a:fld>
            <a:endParaRPr lang="en-US"/>
          </a:p>
        </p:txBody>
      </p:sp>
    </p:spTree>
    <p:extLst>
      <p:ext uri="{BB962C8B-B14F-4D97-AF65-F5344CB8AC3E}">
        <p14:creationId xmlns:p14="http://schemas.microsoft.com/office/powerpoint/2010/main" val="341589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There are two R that have been installed on your machine</a:t>
            </a:r>
            <a:r>
              <a:rPr lang="en-US" baseline="0" dirty="0" smtClean="0"/>
              <a:t>: R and </a:t>
            </a:r>
            <a:r>
              <a:rPr lang="en-US" baseline="0" dirty="0" err="1" smtClean="0"/>
              <a:t>RStudio</a:t>
            </a:r>
            <a:r>
              <a:rPr lang="en-US" baseline="0" dirty="0" smtClean="0"/>
              <a:t>. Both programs are command line driven and allow graphical display.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There are three</a:t>
            </a:r>
            <a:r>
              <a:rPr lang="en-US" baseline="0" dirty="0" smtClean="0"/>
              <a:t> main windows in R that you can use to conduct your data analysis: R Console, R Editor, and R Graphics. The R Editor window is simply a text editing window, you may also use notepad or notepad ++. The R Graphics window will only display when a command such as plot ( ) is executed. </a:t>
            </a:r>
          </a:p>
          <a:p>
            <a:endParaRPr lang="en-US" dirty="0"/>
          </a:p>
        </p:txBody>
      </p:sp>
      <p:sp>
        <p:nvSpPr>
          <p:cNvPr id="4" name="Slide Number Placeholder 3"/>
          <p:cNvSpPr>
            <a:spLocks noGrp="1"/>
          </p:cNvSpPr>
          <p:nvPr>
            <p:ph type="sldNum" sz="quarter" idx="10"/>
          </p:nvPr>
        </p:nvSpPr>
        <p:spPr/>
        <p:txBody>
          <a:bodyPr/>
          <a:lstStyle/>
          <a:p>
            <a:fld id="{ED82B85F-A554-46ED-951F-12B965C17F12}" type="slidenum">
              <a:rPr lang="en-US" smtClean="0"/>
              <a:t>15</a:t>
            </a:fld>
            <a:endParaRPr lang="en-US"/>
          </a:p>
        </p:txBody>
      </p:sp>
    </p:spTree>
    <p:extLst>
      <p:ext uri="{BB962C8B-B14F-4D97-AF65-F5344CB8AC3E}">
        <p14:creationId xmlns:p14="http://schemas.microsoft.com/office/powerpoint/2010/main" val="17484553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RStudio</a:t>
            </a:r>
            <a:r>
              <a:rPr lang="en-US" baseline="0" dirty="0" smtClean="0"/>
              <a:t> is similar to R GUI, but is more user friendly. When you open </a:t>
            </a:r>
            <a:r>
              <a:rPr lang="en-US" baseline="0" dirty="0" err="1" smtClean="0"/>
              <a:t>RStudio</a:t>
            </a:r>
            <a:r>
              <a:rPr lang="en-US" baseline="0" dirty="0" smtClean="0"/>
              <a:t> on your machine, you will see 3 windows: the console window, just like in the R GUI and two other windows composed of multiple tabs. The upper right window has two tabs: environment and history</a:t>
            </a:r>
            <a:r>
              <a:rPr lang="en-US" dirty="0" smtClean="0"/>
              <a:t>. The environment tab will allow you to import data and keep track of the data objects you create in R. The history tab keeps a record of all the commands that you execute. The bottom right window has 5 tabs: files, plots, packages, help, and viewer. The files tab allows you to navigate through folders similar to windows explorer. The plots tab will display and keep track of all of the plots that you generate. The packages tab allows you to install, load, and update packages using a GUI. The help tab allows you to search for documentation on R commands or packages. Unlike google, it will not allow you to search for things like cat sweaters or how to tie a tie. The viewer tab is for more advanced R users. We will not discuss it in this course. </a:t>
            </a:r>
            <a:endParaRPr lang="en-US" dirty="0"/>
          </a:p>
        </p:txBody>
      </p:sp>
      <p:sp>
        <p:nvSpPr>
          <p:cNvPr id="4" name="Slide Number Placeholder 3"/>
          <p:cNvSpPr>
            <a:spLocks noGrp="1"/>
          </p:cNvSpPr>
          <p:nvPr>
            <p:ph type="sldNum" sz="quarter" idx="10"/>
          </p:nvPr>
        </p:nvSpPr>
        <p:spPr/>
        <p:txBody>
          <a:bodyPr/>
          <a:lstStyle/>
          <a:p>
            <a:fld id="{ED82B85F-A554-46ED-951F-12B965C17F12}" type="slidenum">
              <a:rPr lang="en-US" smtClean="0"/>
              <a:t>16</a:t>
            </a:fld>
            <a:endParaRPr lang="en-US"/>
          </a:p>
        </p:txBody>
      </p:sp>
    </p:spTree>
    <p:extLst>
      <p:ext uri="{BB962C8B-B14F-4D97-AF65-F5344CB8AC3E}">
        <p14:creationId xmlns:p14="http://schemas.microsoft.com/office/powerpoint/2010/main" val="41797828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easily import data using the Environment tab. </a:t>
            </a:r>
            <a:endParaRPr lang="en-US" dirty="0"/>
          </a:p>
        </p:txBody>
      </p:sp>
      <p:sp>
        <p:nvSpPr>
          <p:cNvPr id="4" name="Slide Number Placeholder 3"/>
          <p:cNvSpPr>
            <a:spLocks noGrp="1"/>
          </p:cNvSpPr>
          <p:nvPr>
            <p:ph type="sldNum" sz="quarter" idx="10"/>
          </p:nvPr>
        </p:nvSpPr>
        <p:spPr/>
        <p:txBody>
          <a:bodyPr/>
          <a:lstStyle/>
          <a:p>
            <a:fld id="{ED82B85F-A554-46ED-951F-12B965C17F12}" type="slidenum">
              <a:rPr lang="en-US" smtClean="0"/>
              <a:t>17</a:t>
            </a:fld>
            <a:endParaRPr lang="en-US"/>
          </a:p>
        </p:txBody>
      </p:sp>
    </p:spTree>
    <p:extLst>
      <p:ext uri="{BB962C8B-B14F-4D97-AF65-F5344CB8AC3E}">
        <p14:creationId xmlns:p14="http://schemas.microsoft.com/office/powerpoint/2010/main" val="5948157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click import dataset, an import window similar to excel will appear.</a:t>
            </a:r>
            <a:endParaRPr lang="en-US" baseline="0" dirty="0" smtClean="0"/>
          </a:p>
        </p:txBody>
      </p:sp>
      <p:sp>
        <p:nvSpPr>
          <p:cNvPr id="4" name="Slide Number Placeholder 3"/>
          <p:cNvSpPr>
            <a:spLocks noGrp="1"/>
          </p:cNvSpPr>
          <p:nvPr>
            <p:ph type="sldNum" sz="quarter" idx="10"/>
          </p:nvPr>
        </p:nvSpPr>
        <p:spPr/>
        <p:txBody>
          <a:bodyPr/>
          <a:lstStyle/>
          <a:p>
            <a:fld id="{ED82B85F-A554-46ED-951F-12B965C17F12}" type="slidenum">
              <a:rPr lang="en-US" smtClean="0"/>
              <a:t>18</a:t>
            </a:fld>
            <a:endParaRPr lang="en-US"/>
          </a:p>
        </p:txBody>
      </p:sp>
    </p:spTree>
    <p:extLst>
      <p:ext uri="{BB962C8B-B14F-4D97-AF65-F5344CB8AC3E}">
        <p14:creationId xmlns:p14="http://schemas.microsoft.com/office/powerpoint/2010/main" val="2101984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text editor</a:t>
            </a:r>
            <a:r>
              <a:rPr lang="en-US" baseline="0" dirty="0" smtClean="0"/>
              <a:t> window, similar to R, can be opened in </a:t>
            </a:r>
            <a:r>
              <a:rPr lang="en-US" baseline="0" dirty="0" err="1" smtClean="0"/>
              <a:t>RStudio</a:t>
            </a:r>
            <a:r>
              <a:rPr lang="en-US" baseline="0" dirty="0" smtClean="0"/>
              <a:t> using the File drop down menu. </a:t>
            </a:r>
          </a:p>
        </p:txBody>
      </p:sp>
      <p:sp>
        <p:nvSpPr>
          <p:cNvPr id="4" name="Slide Number Placeholder 3"/>
          <p:cNvSpPr>
            <a:spLocks noGrp="1"/>
          </p:cNvSpPr>
          <p:nvPr>
            <p:ph type="sldNum" sz="quarter" idx="10"/>
          </p:nvPr>
        </p:nvSpPr>
        <p:spPr/>
        <p:txBody>
          <a:bodyPr/>
          <a:lstStyle/>
          <a:p>
            <a:fld id="{ED82B85F-A554-46ED-951F-12B965C17F12}" type="slidenum">
              <a:rPr lang="en-US" smtClean="0"/>
              <a:t>19</a:t>
            </a:fld>
            <a:endParaRPr lang="en-US"/>
          </a:p>
        </p:txBody>
      </p:sp>
    </p:spTree>
    <p:extLst>
      <p:ext uri="{BB962C8B-B14F-4D97-AF65-F5344CB8AC3E}">
        <p14:creationId xmlns:p14="http://schemas.microsoft.com/office/powerpoint/2010/main" val="2633178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t>2</a:t>
            </a:fld>
            <a:endParaRPr lang="en-US"/>
          </a:p>
        </p:txBody>
      </p:sp>
    </p:spTree>
    <p:extLst>
      <p:ext uri="{BB962C8B-B14F-4D97-AF65-F5344CB8AC3E}">
        <p14:creationId xmlns:p14="http://schemas.microsoft.com/office/powerpoint/2010/main" val="320505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It is recommended to use the text editor window to develop your code before executing it in the console window.</a:t>
            </a:r>
          </a:p>
          <a:p>
            <a:r>
              <a:rPr lang="en-US" baseline="0" dirty="0" smtClean="0"/>
              <a:t> </a:t>
            </a:r>
          </a:p>
        </p:txBody>
      </p:sp>
      <p:sp>
        <p:nvSpPr>
          <p:cNvPr id="4" name="Slide Number Placeholder 3"/>
          <p:cNvSpPr>
            <a:spLocks noGrp="1"/>
          </p:cNvSpPr>
          <p:nvPr>
            <p:ph type="sldNum" sz="quarter" idx="10"/>
          </p:nvPr>
        </p:nvSpPr>
        <p:spPr/>
        <p:txBody>
          <a:bodyPr/>
          <a:lstStyle/>
          <a:p>
            <a:fld id="{ED82B85F-A554-46ED-951F-12B965C17F12}" type="slidenum">
              <a:rPr lang="en-US" smtClean="0"/>
              <a:t>20</a:t>
            </a:fld>
            <a:endParaRPr lang="en-US"/>
          </a:p>
        </p:txBody>
      </p:sp>
    </p:spTree>
    <p:extLst>
      <p:ext uri="{BB962C8B-B14F-4D97-AF65-F5344CB8AC3E}">
        <p14:creationId xmlns:p14="http://schemas.microsoft.com/office/powerpoint/2010/main" val="19451596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29579">
              <a:defRPr/>
            </a:pPr>
            <a:r>
              <a:rPr lang="en-US" baseline="0" dirty="0" smtClean="0"/>
              <a:t>At the beginning of each R session, whether you are using R or </a:t>
            </a:r>
            <a:r>
              <a:rPr lang="en-US" baseline="0" dirty="0" err="1" smtClean="0"/>
              <a:t>RStudio</a:t>
            </a:r>
            <a:r>
              <a:rPr lang="en-US" baseline="0" dirty="0" smtClean="0"/>
              <a:t>, you want to make sure that you set your working directory. This directory should be where your input datasets are stored, R files are located, and will also serve as the default storage of plots or exported objects from R. To do this in </a:t>
            </a:r>
            <a:r>
              <a:rPr lang="en-US" baseline="0" dirty="0" err="1" smtClean="0"/>
              <a:t>RStudio</a:t>
            </a:r>
            <a:r>
              <a:rPr lang="en-US" baseline="0" dirty="0" smtClean="0"/>
              <a:t>, simply use the Session drop down menu. Notice that once you set your working directory, the Files tab in the bottom right window navigates to the directory that you specified, in this example, a folder called R on the C drive. </a:t>
            </a:r>
          </a:p>
          <a:p>
            <a:endParaRPr lang="en-US" baseline="0" dirty="0" smtClean="0"/>
          </a:p>
        </p:txBody>
      </p:sp>
      <p:sp>
        <p:nvSpPr>
          <p:cNvPr id="4" name="Slide Number Placeholder 3"/>
          <p:cNvSpPr>
            <a:spLocks noGrp="1"/>
          </p:cNvSpPr>
          <p:nvPr>
            <p:ph type="sldNum" sz="quarter" idx="10"/>
          </p:nvPr>
        </p:nvSpPr>
        <p:spPr/>
        <p:txBody>
          <a:bodyPr/>
          <a:lstStyle/>
          <a:p>
            <a:fld id="{ED82B85F-A554-46ED-951F-12B965C17F12}" type="slidenum">
              <a:rPr lang="en-US" smtClean="0"/>
              <a:t>21</a:t>
            </a:fld>
            <a:endParaRPr lang="en-US"/>
          </a:p>
        </p:txBody>
      </p:sp>
    </p:spTree>
    <p:extLst>
      <p:ext uri="{BB962C8B-B14F-4D97-AF65-F5344CB8AC3E}">
        <p14:creationId xmlns:p14="http://schemas.microsoft.com/office/powerpoint/2010/main" val="17939499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R can be used as a calculator to solve simplistic mathematical equations like the one currently displayed, as a GIS, for statistical analysis, for sampling design, and for modeling. In order to execute the equation that I have typed, I must place my cursor on line 1 or highlight line 1 and select the Run button. </a:t>
            </a:r>
          </a:p>
          <a:p>
            <a:r>
              <a:rPr lang="en-US" baseline="0" dirty="0" smtClean="0"/>
              <a:t>-Click-</a:t>
            </a:r>
          </a:p>
          <a:p>
            <a:r>
              <a:rPr lang="en-US" baseline="0" dirty="0" smtClean="0"/>
              <a:t>Notice that the answer to my equation is displayed in the console window in the bottom left and the command is added to the History tab. </a:t>
            </a:r>
          </a:p>
        </p:txBody>
      </p:sp>
      <p:sp>
        <p:nvSpPr>
          <p:cNvPr id="4" name="Slide Number Placeholder 3"/>
          <p:cNvSpPr>
            <a:spLocks noGrp="1"/>
          </p:cNvSpPr>
          <p:nvPr>
            <p:ph type="sldNum" sz="quarter" idx="10"/>
          </p:nvPr>
        </p:nvSpPr>
        <p:spPr/>
        <p:txBody>
          <a:bodyPr/>
          <a:lstStyle/>
          <a:p>
            <a:fld id="{ED82B85F-A554-46ED-951F-12B965C17F12}" type="slidenum">
              <a:rPr lang="en-US" smtClean="0"/>
              <a:t>22</a:t>
            </a:fld>
            <a:endParaRPr lang="en-US"/>
          </a:p>
        </p:txBody>
      </p:sp>
    </p:spTree>
    <p:extLst>
      <p:ext uri="{BB962C8B-B14F-4D97-AF65-F5344CB8AC3E}">
        <p14:creationId xmlns:p14="http://schemas.microsoft.com/office/powerpoint/2010/main" val="21551259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In R </a:t>
            </a:r>
            <a:r>
              <a:rPr lang="en-US" dirty="0" smtClean="0"/>
              <a:t>you can assign almost anything as an object,</a:t>
            </a:r>
            <a:r>
              <a:rPr lang="en-US" baseline="0" dirty="0" smtClean="0"/>
              <a:t> including a single number or letter, model, settings, or dataset. For example, say I wanted to create an object entitled x that displayed rock fragment content of 3 different sites. I could do this in R by typing, x equals the concatenate function that links together the rock fragment values of 2, 4, and 6. Objects are displayed in the Environment tab in the upper right corner. In order to create an object in R, you must use either the = sign or a less than with a dash, either is fine. It is personal preference. </a:t>
            </a:r>
          </a:p>
          <a:p>
            <a:endParaRPr lang="en-US" baseline="0" dirty="0" smtClean="0"/>
          </a:p>
          <a:p>
            <a:r>
              <a:rPr lang="en-US" baseline="0" dirty="0" smtClean="0"/>
              <a:t>-Click-</a:t>
            </a:r>
          </a:p>
          <a:p>
            <a:r>
              <a:rPr lang="en-US" baseline="0" dirty="0" smtClean="0"/>
              <a:t>Let’s create an object called clay to represent the clay content at these three sites. </a:t>
            </a:r>
          </a:p>
          <a:p>
            <a:endParaRPr lang="en-US" baseline="0" dirty="0" smtClean="0"/>
          </a:p>
        </p:txBody>
      </p:sp>
      <p:sp>
        <p:nvSpPr>
          <p:cNvPr id="4" name="Slide Number Placeholder 3"/>
          <p:cNvSpPr>
            <a:spLocks noGrp="1"/>
          </p:cNvSpPr>
          <p:nvPr>
            <p:ph type="sldNum" sz="quarter" idx="10"/>
          </p:nvPr>
        </p:nvSpPr>
        <p:spPr/>
        <p:txBody>
          <a:bodyPr/>
          <a:lstStyle/>
          <a:p>
            <a:fld id="{ED82B85F-A554-46ED-951F-12B965C17F12}" type="slidenum">
              <a:rPr lang="en-US" smtClean="0"/>
              <a:t>23</a:t>
            </a:fld>
            <a:endParaRPr lang="en-US"/>
          </a:p>
        </p:txBody>
      </p:sp>
    </p:spTree>
    <p:extLst>
      <p:ext uri="{BB962C8B-B14F-4D97-AF65-F5344CB8AC3E}">
        <p14:creationId xmlns:p14="http://schemas.microsoft.com/office/powerpoint/2010/main" val="6630592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Say we wanted to know the mean of our rock fragment content. The function for mean is conveniently mean in R, so you would type mean with x (our rock fragment dataset) in parenthesis. </a:t>
            </a:r>
          </a:p>
          <a:p>
            <a:endParaRPr lang="en-US" baseline="0" dirty="0" smtClean="0"/>
          </a:p>
          <a:p>
            <a:r>
              <a:rPr lang="en-US" baseline="0" dirty="0" smtClean="0"/>
              <a:t>-Click-</a:t>
            </a:r>
          </a:p>
          <a:p>
            <a:r>
              <a:rPr lang="en-US" baseline="0" dirty="0" smtClean="0"/>
              <a:t>Once you run this command, the answer is displayed in the console as 4 and the function is added to the R history tab. When you type a function in </a:t>
            </a:r>
            <a:r>
              <a:rPr lang="en-US" baseline="0" dirty="0" err="1" smtClean="0"/>
              <a:t>RStudio</a:t>
            </a:r>
            <a:r>
              <a:rPr lang="en-US" baseline="0" dirty="0" smtClean="0"/>
              <a:t>, a drop down menu will open that will list all available functions with the term that you type.</a:t>
            </a:r>
          </a:p>
        </p:txBody>
      </p:sp>
      <p:sp>
        <p:nvSpPr>
          <p:cNvPr id="4" name="Slide Number Placeholder 3"/>
          <p:cNvSpPr>
            <a:spLocks noGrp="1"/>
          </p:cNvSpPr>
          <p:nvPr>
            <p:ph type="sldNum" sz="quarter" idx="10"/>
          </p:nvPr>
        </p:nvSpPr>
        <p:spPr/>
        <p:txBody>
          <a:bodyPr/>
          <a:lstStyle/>
          <a:p>
            <a:fld id="{ED82B85F-A554-46ED-951F-12B965C17F12}" type="slidenum">
              <a:rPr lang="en-US" smtClean="0"/>
              <a:t>24</a:t>
            </a:fld>
            <a:endParaRPr lang="en-US"/>
          </a:p>
        </p:txBody>
      </p:sp>
    </p:spTree>
    <p:extLst>
      <p:ext uri="{BB962C8B-B14F-4D97-AF65-F5344CB8AC3E}">
        <p14:creationId xmlns:p14="http://schemas.microsoft.com/office/powerpoint/2010/main" val="141965775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What if I wanted to view the distribution of clay content? What function would I use? If I was unsure, I could use the Help tab in the bottom right and search for histogram. </a:t>
            </a:r>
          </a:p>
          <a:p>
            <a:r>
              <a:rPr lang="en-US" baseline="0" dirty="0" smtClean="0"/>
              <a:t>-Click-</a:t>
            </a:r>
          </a:p>
          <a:p>
            <a:r>
              <a:rPr lang="en-US" baseline="0" dirty="0" smtClean="0"/>
              <a:t>If I click on the graphics: </a:t>
            </a:r>
            <a:r>
              <a:rPr lang="en-US" baseline="0" dirty="0" err="1" smtClean="0"/>
              <a:t>hist</a:t>
            </a:r>
            <a:r>
              <a:rPr lang="en-US" baseline="0" dirty="0" smtClean="0"/>
              <a:t> link, a webpage describing the </a:t>
            </a:r>
            <a:r>
              <a:rPr lang="en-US" baseline="0" dirty="0" err="1" smtClean="0"/>
              <a:t>hist</a:t>
            </a:r>
            <a:r>
              <a:rPr lang="en-US" baseline="0" dirty="0" smtClean="0"/>
              <a:t> function appears. </a:t>
            </a:r>
          </a:p>
          <a:p>
            <a:r>
              <a:rPr lang="en-US" baseline="0" dirty="0" smtClean="0"/>
              <a:t>-Click-</a:t>
            </a:r>
          </a:p>
          <a:p>
            <a:r>
              <a:rPr lang="en-US" baseline="0" dirty="0" smtClean="0"/>
              <a:t>If I execute the </a:t>
            </a:r>
            <a:r>
              <a:rPr lang="en-US" baseline="0" dirty="0" err="1" smtClean="0"/>
              <a:t>hist</a:t>
            </a:r>
            <a:r>
              <a:rPr lang="en-US" baseline="0" dirty="0" smtClean="0"/>
              <a:t> command for clay content, you can see that a plot is generated in the plot tab in the bottom right.</a:t>
            </a:r>
          </a:p>
          <a:p>
            <a:endParaRPr lang="en-US" baseline="0" dirty="0" smtClean="0"/>
          </a:p>
        </p:txBody>
      </p:sp>
      <p:sp>
        <p:nvSpPr>
          <p:cNvPr id="4" name="Slide Number Placeholder 3"/>
          <p:cNvSpPr>
            <a:spLocks noGrp="1"/>
          </p:cNvSpPr>
          <p:nvPr>
            <p:ph type="sldNum" sz="quarter" idx="10"/>
          </p:nvPr>
        </p:nvSpPr>
        <p:spPr/>
        <p:txBody>
          <a:bodyPr/>
          <a:lstStyle/>
          <a:p>
            <a:fld id="{ED82B85F-A554-46ED-951F-12B965C17F12}" type="slidenum">
              <a:rPr lang="en-US" smtClean="0"/>
              <a:t>25</a:t>
            </a:fld>
            <a:endParaRPr lang="en-US"/>
          </a:p>
        </p:txBody>
      </p:sp>
    </p:spTree>
    <p:extLst>
      <p:ext uri="{BB962C8B-B14F-4D97-AF65-F5344CB8AC3E}">
        <p14:creationId xmlns:p14="http://schemas.microsoft.com/office/powerpoint/2010/main" val="4715141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One thing that I have yet to mention is that both R programs are equipped with base packages that contain functions such as </a:t>
            </a:r>
            <a:r>
              <a:rPr lang="en-US" baseline="0" dirty="0" err="1" smtClean="0"/>
              <a:t>hist</a:t>
            </a:r>
            <a:r>
              <a:rPr lang="en-US" baseline="0" dirty="0" smtClean="0"/>
              <a:t> and mean. Packages are simply collections of code developed by R users. There are currently over 7,300 packages developed for use in R. For user convenience, </a:t>
            </a:r>
            <a:r>
              <a:rPr lang="en-US" baseline="0" dirty="0" err="1" smtClean="0"/>
              <a:t>RStudio</a:t>
            </a:r>
            <a:r>
              <a:rPr lang="en-US" baseline="0" dirty="0" smtClean="0"/>
              <a:t> developed a Packages tab in the lower right window that lists all of the packages that have been installed. In order to utilize these packages, the user must load them either by using the library() function or by checking the box next to the package name in the Packages tab. </a:t>
            </a:r>
          </a:p>
          <a:p>
            <a:endParaRPr lang="en-US" baseline="0" dirty="0" smtClean="0"/>
          </a:p>
        </p:txBody>
      </p:sp>
      <p:sp>
        <p:nvSpPr>
          <p:cNvPr id="4" name="Slide Number Placeholder 3"/>
          <p:cNvSpPr>
            <a:spLocks noGrp="1"/>
          </p:cNvSpPr>
          <p:nvPr>
            <p:ph type="sldNum" sz="quarter" idx="10"/>
          </p:nvPr>
        </p:nvSpPr>
        <p:spPr/>
        <p:txBody>
          <a:bodyPr/>
          <a:lstStyle/>
          <a:p>
            <a:fld id="{ED82B85F-A554-46ED-951F-12B965C17F12}" type="slidenum">
              <a:rPr lang="en-US" smtClean="0"/>
              <a:t>26</a:t>
            </a:fld>
            <a:endParaRPr lang="en-US"/>
          </a:p>
        </p:txBody>
      </p:sp>
    </p:spTree>
    <p:extLst>
      <p:ext uri="{BB962C8B-B14F-4D97-AF65-F5344CB8AC3E}">
        <p14:creationId xmlns:p14="http://schemas.microsoft.com/office/powerpoint/2010/main" val="25808808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It may be necessary to install several packages that are not listed under the Packages tab. With no packages selected, click on Install under the Packages tab. In the packages text line, we will type four packages that have been used for soil survey applications, the </a:t>
            </a:r>
            <a:r>
              <a:rPr lang="en-US" baseline="0" dirty="0" err="1" smtClean="0"/>
              <a:t>aqp</a:t>
            </a:r>
            <a:r>
              <a:rPr lang="en-US" baseline="0" dirty="0" smtClean="0"/>
              <a:t>, </a:t>
            </a:r>
            <a:r>
              <a:rPr lang="en-US" baseline="0" dirty="0" err="1" smtClean="0"/>
              <a:t>sharpshootR</a:t>
            </a:r>
            <a:r>
              <a:rPr lang="en-US" baseline="0" dirty="0" smtClean="0"/>
              <a:t>, </a:t>
            </a:r>
            <a:r>
              <a:rPr lang="en-US" baseline="0" dirty="0" err="1" smtClean="0"/>
              <a:t>soilDB</a:t>
            </a:r>
            <a:r>
              <a:rPr lang="en-US" baseline="0" dirty="0" smtClean="0"/>
              <a:t>, and RODBC packages. Packages only need to be installed the first time you use them on your machine. </a:t>
            </a:r>
          </a:p>
          <a:p>
            <a:endParaRPr lang="en-US" baseline="0" dirty="0" smtClean="0"/>
          </a:p>
          <a:p>
            <a:r>
              <a:rPr lang="en-US" baseline="0" dirty="0" smtClean="0"/>
              <a:t>-Click-</a:t>
            </a:r>
          </a:p>
          <a:p>
            <a:r>
              <a:rPr lang="en-US" baseline="0" dirty="0" smtClean="0"/>
              <a:t>Notice that the packages that we have installed depend and utilize many other packages that were also installed on our machine. It is important to always check the install dependencies box when installing a package in R. </a:t>
            </a:r>
          </a:p>
          <a:p>
            <a:endParaRPr lang="en-US" baseline="0" dirty="0" smtClean="0"/>
          </a:p>
          <a:p>
            <a:r>
              <a:rPr lang="en-US" baseline="0" dirty="0" smtClean="0"/>
              <a:t>AQP – visualization, aggregation, classification</a:t>
            </a:r>
          </a:p>
          <a:p>
            <a:r>
              <a:rPr lang="en-US" baseline="0" dirty="0" err="1" smtClean="0"/>
              <a:t>soilDB</a:t>
            </a:r>
            <a:r>
              <a:rPr lang="en-US" baseline="0" dirty="0" smtClean="0"/>
              <a:t> – access to commonly used soil databases</a:t>
            </a:r>
          </a:p>
          <a:p>
            <a:r>
              <a:rPr lang="en-US" baseline="0" dirty="0" err="1" smtClean="0"/>
              <a:t>SharpshootR</a:t>
            </a:r>
            <a:r>
              <a:rPr lang="en-US" baseline="0" dirty="0" smtClean="0"/>
              <a:t> – misc. soil survey specific functions</a:t>
            </a:r>
          </a:p>
          <a:p>
            <a:r>
              <a:rPr lang="en-US" baseline="0" dirty="0" smtClean="0"/>
              <a:t>RODBC - </a:t>
            </a:r>
            <a:r>
              <a:rPr lang="en-US" b="0" dirty="0" smtClean="0">
                <a:solidFill>
                  <a:schemeClr val="tx1"/>
                </a:solidFill>
              </a:rPr>
              <a:t>ODBC Database Access</a:t>
            </a:r>
            <a:endParaRPr lang="en-US" b="0" baseline="0" dirty="0" smtClean="0">
              <a:solidFill>
                <a:schemeClr val="tx1"/>
              </a:solidFill>
            </a:endParaRPr>
          </a:p>
        </p:txBody>
      </p:sp>
      <p:sp>
        <p:nvSpPr>
          <p:cNvPr id="4" name="Slide Number Placeholder 3"/>
          <p:cNvSpPr>
            <a:spLocks noGrp="1"/>
          </p:cNvSpPr>
          <p:nvPr>
            <p:ph type="sldNum" sz="quarter" idx="10"/>
          </p:nvPr>
        </p:nvSpPr>
        <p:spPr/>
        <p:txBody>
          <a:bodyPr/>
          <a:lstStyle/>
          <a:p>
            <a:fld id="{ED82B85F-A554-46ED-951F-12B965C17F12}" type="slidenum">
              <a:rPr lang="en-US" smtClean="0"/>
              <a:t>27</a:t>
            </a:fld>
            <a:endParaRPr lang="en-US"/>
          </a:p>
        </p:txBody>
      </p:sp>
    </p:spTree>
    <p:extLst>
      <p:ext uri="{BB962C8B-B14F-4D97-AF65-F5344CB8AC3E}">
        <p14:creationId xmlns:p14="http://schemas.microsoft.com/office/powerpoint/2010/main" val="28434387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Once installed, the packages are added to the Package tab in the bottom right corner. You can update packages when necessary by clicking on the Update icon in the Packages tab. Updates are available fairly often depending on the package, so it is important to keep packages updated. Every time you open </a:t>
            </a:r>
            <a:r>
              <a:rPr lang="en-US" baseline="0" dirty="0" err="1" smtClean="0"/>
              <a:t>RStudio</a:t>
            </a:r>
            <a:r>
              <a:rPr lang="en-US" baseline="0" dirty="0" smtClean="0"/>
              <a:t>, you will need to load the packages that you are going to use during your R session by checking the box next to the package name. </a:t>
            </a:r>
          </a:p>
          <a:p>
            <a:endParaRPr lang="en-US" baseline="0" dirty="0" smtClean="0"/>
          </a:p>
          <a:p>
            <a:r>
              <a:rPr lang="en-US" baseline="0" dirty="0" smtClean="0"/>
              <a:t>All packages in R are required to meet certain standards set by </a:t>
            </a:r>
            <a:r>
              <a:rPr lang="en-US" b="0" dirty="0" smtClean="0"/>
              <a:t>The Comprehensive R Archive Network</a:t>
            </a:r>
            <a:r>
              <a:rPr lang="en-US" b="0" baseline="0" dirty="0" smtClean="0"/>
              <a:t>, including documentation, sample datasets, and examples. Once you find a package that will accommodate the functions that you wish to run, it is simply a matter of reading the documentation and viewing the examples to understand how to apply the function to your data. Since R is an open source program, there are a TON of resources available online.</a:t>
            </a:r>
          </a:p>
        </p:txBody>
      </p:sp>
      <p:sp>
        <p:nvSpPr>
          <p:cNvPr id="4" name="Slide Number Placeholder 3"/>
          <p:cNvSpPr>
            <a:spLocks noGrp="1"/>
          </p:cNvSpPr>
          <p:nvPr>
            <p:ph type="sldNum" sz="quarter" idx="10"/>
          </p:nvPr>
        </p:nvSpPr>
        <p:spPr/>
        <p:txBody>
          <a:bodyPr/>
          <a:lstStyle/>
          <a:p>
            <a:fld id="{ED82B85F-A554-46ED-951F-12B965C17F12}" type="slidenum">
              <a:rPr lang="en-US" smtClean="0"/>
              <a:t>28</a:t>
            </a:fld>
            <a:endParaRPr lang="en-US"/>
          </a:p>
        </p:txBody>
      </p:sp>
    </p:spTree>
    <p:extLst>
      <p:ext uri="{BB962C8B-B14F-4D97-AF65-F5344CB8AC3E}">
        <p14:creationId xmlns:p14="http://schemas.microsoft.com/office/powerpoint/2010/main" val="5788213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baseline="0" dirty="0" smtClean="0"/>
              <a:t>You can also install and update packages using the Tools drop down menu. </a:t>
            </a:r>
          </a:p>
        </p:txBody>
      </p:sp>
      <p:sp>
        <p:nvSpPr>
          <p:cNvPr id="4" name="Slide Number Placeholder 3"/>
          <p:cNvSpPr>
            <a:spLocks noGrp="1"/>
          </p:cNvSpPr>
          <p:nvPr>
            <p:ph type="sldNum" sz="quarter" idx="10"/>
          </p:nvPr>
        </p:nvSpPr>
        <p:spPr/>
        <p:txBody>
          <a:bodyPr/>
          <a:lstStyle/>
          <a:p>
            <a:fld id="{ED82B85F-A554-46ED-951F-12B965C17F12}" type="slidenum">
              <a:rPr lang="en-US" smtClean="0"/>
              <a:t>29</a:t>
            </a:fld>
            <a:endParaRPr lang="en-US"/>
          </a:p>
        </p:txBody>
      </p:sp>
    </p:spTree>
    <p:extLst>
      <p:ext uri="{BB962C8B-B14F-4D97-AF65-F5344CB8AC3E}">
        <p14:creationId xmlns:p14="http://schemas.microsoft.com/office/powerpoint/2010/main" val="24576010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t>3</a:t>
            </a:fld>
            <a:endParaRPr lang="en-US"/>
          </a:p>
        </p:txBody>
      </p:sp>
    </p:spTree>
    <p:extLst>
      <p:ext uri="{BB962C8B-B14F-4D97-AF65-F5344CB8AC3E}">
        <p14:creationId xmlns:p14="http://schemas.microsoft.com/office/powerpoint/2010/main" val="25304883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baseline="0" dirty="0" smtClean="0"/>
              <a:t>In order to fetch data from NASIS, data must first be in your selected set. The NASIS queries displayed above are suggested by Tom and Stephen for loading data into your selected set. </a:t>
            </a:r>
          </a:p>
          <a:p>
            <a:endParaRPr lang="en-US" dirty="0"/>
          </a:p>
        </p:txBody>
      </p:sp>
      <p:sp>
        <p:nvSpPr>
          <p:cNvPr id="4" name="Slide Number Placeholder 3"/>
          <p:cNvSpPr>
            <a:spLocks noGrp="1"/>
          </p:cNvSpPr>
          <p:nvPr>
            <p:ph type="sldNum" sz="quarter" idx="10"/>
          </p:nvPr>
        </p:nvSpPr>
        <p:spPr/>
        <p:txBody>
          <a:bodyPr/>
          <a:lstStyle/>
          <a:p>
            <a:fld id="{048B1B7E-1D86-44C2-89BA-57DE193D2ACE}" type="slidenum">
              <a:rPr lang="en-US" smtClean="0"/>
              <a:t>30</a:t>
            </a:fld>
            <a:endParaRPr lang="en-US"/>
          </a:p>
        </p:txBody>
      </p:sp>
    </p:spTree>
    <p:extLst>
      <p:ext uri="{BB962C8B-B14F-4D97-AF65-F5344CB8AC3E}">
        <p14:creationId xmlns:p14="http://schemas.microsoft.com/office/powerpoint/2010/main" val="190325940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Let's take a 10 minute break and then we will run through some introductory examples in R. </a:t>
            </a:r>
            <a:endParaRPr lang="en-US" dirty="0"/>
          </a:p>
        </p:txBody>
      </p:sp>
      <p:sp>
        <p:nvSpPr>
          <p:cNvPr id="4" name="Slide Number Placeholder 3"/>
          <p:cNvSpPr>
            <a:spLocks noGrp="1"/>
          </p:cNvSpPr>
          <p:nvPr>
            <p:ph type="sldNum" sz="quarter" idx="10"/>
          </p:nvPr>
        </p:nvSpPr>
        <p:spPr/>
        <p:txBody>
          <a:bodyPr/>
          <a:lstStyle/>
          <a:p>
            <a:fld id="{048B1B7E-1D86-44C2-89BA-57DE193D2ACE}" type="slidenum">
              <a:rPr lang="en-US" smtClean="0"/>
              <a:t>31</a:t>
            </a:fld>
            <a:endParaRPr lang="en-US"/>
          </a:p>
        </p:txBody>
      </p:sp>
    </p:spTree>
    <p:extLst>
      <p:ext uri="{BB962C8B-B14F-4D97-AF65-F5344CB8AC3E}">
        <p14:creationId xmlns:p14="http://schemas.microsoft.com/office/powerpoint/2010/main" val="6097502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t>4</a:t>
            </a:fld>
            <a:endParaRPr lang="en-US"/>
          </a:p>
        </p:txBody>
      </p:sp>
    </p:spTree>
    <p:extLst>
      <p:ext uri="{BB962C8B-B14F-4D97-AF65-F5344CB8AC3E}">
        <p14:creationId xmlns:p14="http://schemas.microsoft.com/office/powerpoint/2010/main" val="36994711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t>5</a:t>
            </a:fld>
            <a:endParaRPr lang="en-US"/>
          </a:p>
        </p:txBody>
      </p:sp>
    </p:spTree>
    <p:extLst>
      <p:ext uri="{BB962C8B-B14F-4D97-AF65-F5344CB8AC3E}">
        <p14:creationId xmlns:p14="http://schemas.microsoft.com/office/powerpoint/2010/main" val="29580183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t>6</a:t>
            </a:fld>
            <a:endParaRPr lang="en-US"/>
          </a:p>
        </p:txBody>
      </p:sp>
    </p:spTree>
    <p:extLst>
      <p:ext uri="{BB962C8B-B14F-4D97-AF65-F5344CB8AC3E}">
        <p14:creationId xmlns:p14="http://schemas.microsoft.com/office/powerpoint/2010/main" val="21619433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t>7</a:t>
            </a:fld>
            <a:endParaRPr lang="en-US"/>
          </a:p>
        </p:txBody>
      </p:sp>
    </p:spTree>
    <p:extLst>
      <p:ext uri="{BB962C8B-B14F-4D97-AF65-F5344CB8AC3E}">
        <p14:creationId xmlns:p14="http://schemas.microsoft.com/office/powerpoint/2010/main" val="3482283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48B1B7E-1D86-44C2-89BA-57DE193D2ACE}" type="slidenum">
              <a:rPr lang="en-US" smtClean="0"/>
              <a:t>8</a:t>
            </a:fld>
            <a:endParaRPr lang="en-US"/>
          </a:p>
        </p:txBody>
      </p:sp>
    </p:spTree>
    <p:extLst>
      <p:ext uri="{BB962C8B-B14F-4D97-AF65-F5344CB8AC3E}">
        <p14:creationId xmlns:p14="http://schemas.microsoft.com/office/powerpoint/2010/main" val="3351135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8B1B7E-1D86-44C2-89BA-57DE193D2ACE}" type="slidenum">
              <a:rPr lang="en-US" smtClean="0"/>
              <a:t>9</a:t>
            </a:fld>
            <a:endParaRPr lang="en-US"/>
          </a:p>
        </p:txBody>
      </p:sp>
    </p:spTree>
    <p:extLst>
      <p:ext uri="{BB962C8B-B14F-4D97-AF65-F5344CB8AC3E}">
        <p14:creationId xmlns:p14="http://schemas.microsoft.com/office/powerpoint/2010/main" val="256871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2400">
                <a:solidFill>
                  <a:schemeClr val="tx1">
                    <a:lumMod val="75000"/>
                    <a:lumOff val="2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FA1383C-256B-47EC-A730-2BFE650D2081}" type="datetimeFigureOut">
              <a:rPr lang="en-US" smtClean="0"/>
              <a:t>2/29/2016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3544776286"/>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FA1383C-256B-47EC-A730-2BFE650D2081}" type="datetimeFigureOut">
              <a:rPr lang="en-US" smtClean="0"/>
              <a:t>2/29/2016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772354095"/>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0362"/>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0362"/>
            <a:ext cx="7734300" cy="581183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FA1383C-256B-47EC-A730-2BFE650D2081}" type="datetimeFigureOut">
              <a:rPr lang="en-US" smtClean="0"/>
              <a:t>2/29/2016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1549176678"/>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8FA1383C-256B-47EC-A730-2BFE650D2081}" type="datetimeFigureOut">
              <a:rPr lang="en-US" smtClean="0"/>
              <a:t>2/29/2016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336100358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12423"/>
            <a:ext cx="10515600" cy="2851208"/>
          </a:xfrm>
        </p:spPr>
        <p:txBody>
          <a:bodyPr anchor="b">
            <a:normAutofit/>
          </a:bodyPr>
          <a:lstStyle>
            <a:lvl1pPr>
              <a:defRPr sz="6000" b="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52633"/>
            <a:ext cx="10515600" cy="1500187"/>
          </a:xfrm>
        </p:spPr>
        <p:txBody>
          <a:bodyPr anchor="t">
            <a:normAutofit/>
          </a:bodyPr>
          <a:lstStyle>
            <a:lvl1pPr marL="0" indent="0">
              <a:buNone/>
              <a:defRPr sz="24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FA1383C-256B-47EC-A730-2BFE650D2081}" type="datetimeFigureOut">
              <a:rPr lang="en-US" smtClean="0"/>
              <a:t>2/29/2016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27098743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45127" y="1828800"/>
            <a:ext cx="5181600" cy="435133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8800"/>
            <a:ext cx="5181600" cy="435133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FA1383C-256B-47EC-A730-2BFE650D2081}" type="datetimeFigureOut">
              <a:rPr lang="en-US" smtClean="0"/>
              <a:t>2/29/2016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3576889298"/>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0"/>
            <a:ext cx="5156200" cy="825699"/>
          </a:xfrm>
        </p:spPr>
        <p:txBody>
          <a:bodyPr anchor="b">
            <a:normAutofit/>
          </a:bodyP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45127" y="2507550"/>
            <a:ext cx="5156200" cy="36805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851"/>
            <a:ext cx="5181601" cy="825698"/>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7550"/>
            <a:ext cx="5181601" cy="36805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FA1383C-256B-47EC-A730-2BFE650D2081}" type="datetimeFigureOut">
              <a:rPr lang="en-US" smtClean="0"/>
              <a:t>2/29/2016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919629-74BB-41ED-BE27-34ED9856DE01}" type="slidenum">
              <a:rPr lang="en-US" smtClean="0"/>
              <a:t>‹#›</a:t>
            </a:fld>
            <a:endParaRPr lang="en-US"/>
          </a:p>
        </p:txBody>
      </p:sp>
      <p:sp>
        <p:nvSpPr>
          <p:cNvPr id="10" name="Title 9"/>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232179031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8FA1383C-256B-47EC-A730-2BFE650D2081}" type="datetimeFigureOut">
              <a:rPr lang="en-US" smtClean="0"/>
              <a:t>2/29/2016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919629-74BB-41ED-BE27-34ED9856DE01}" type="slidenum">
              <a:rPr lang="en-US" smtClean="0"/>
              <a:t>‹#›</a:t>
            </a:fld>
            <a:endParaRPr lang="en-US"/>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0944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FA1383C-256B-47EC-A730-2BFE650D2081}" type="datetimeFigureOut">
              <a:rPr lang="en-US" smtClean="0"/>
              <a:t>2/29/2016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33612169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197"/>
          </a:xfrm>
        </p:spPr>
        <p:txBody>
          <a:bodyPr anchor="b">
            <a:normAutofit/>
          </a:bodyPr>
          <a:lstStyle>
            <a:lvl1pPr>
              <a:defRPr sz="3200" b="0"/>
            </a:lvl1pPr>
          </a:lstStyle>
          <a:p>
            <a:r>
              <a:rPr lang="en-US" smtClean="0"/>
              <a:t>Click to edit Master title style</a:t>
            </a:r>
            <a:endParaRPr lang="en-US" dirty="0"/>
          </a:p>
        </p:txBody>
      </p:sp>
      <p:sp>
        <p:nvSpPr>
          <p:cNvPr id="3" name="Content Placeholder 2"/>
          <p:cNvSpPr>
            <a:spLocks noGrp="1"/>
          </p:cNvSpPr>
          <p:nvPr>
            <p:ph idx="1"/>
          </p:nvPr>
        </p:nvSpPr>
        <p:spPr>
          <a:xfrm>
            <a:off x="5181600" y="990600"/>
            <a:ext cx="6172200" cy="4876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FA1383C-256B-47EC-A730-2BFE650D2081}" type="datetimeFigureOut">
              <a:rPr lang="en-US" smtClean="0"/>
              <a:t>2/29/2016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39796629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3200" b="0"/>
            </a:lvl1pPr>
          </a:lstStyle>
          <a:p>
            <a:r>
              <a:rPr lang="en-US" smtClean="0"/>
              <a:t>Click to edit Master title style</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FA1383C-256B-47EC-A730-2BFE650D2081}" type="datetimeFigureOut">
              <a:rPr lang="en-US" smtClean="0"/>
              <a:t>2/29/2016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919629-74BB-41ED-BE27-34ED9856DE01}" type="slidenum">
              <a:rPr lang="en-US" smtClean="0"/>
              <a:t>‹#›</a:t>
            </a:fld>
            <a:endParaRPr lang="en-US"/>
          </a:p>
        </p:txBody>
      </p:sp>
    </p:spTree>
    <p:extLst>
      <p:ext uri="{BB962C8B-B14F-4D97-AF65-F5344CB8AC3E}">
        <p14:creationId xmlns:p14="http://schemas.microsoft.com/office/powerpoint/2010/main" val="6713425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45127" y="1828800"/>
            <a:ext cx="10515600" cy="4351337"/>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baseline="0">
                <a:solidFill>
                  <a:schemeClr val="bg1"/>
                </a:solidFill>
                <a:latin typeface="Century Gothic" panose="020B0502020202020204" pitchFamily="34" charset="0"/>
              </a:defRPr>
            </a:lvl1pPr>
          </a:lstStyle>
          <a:p>
            <a:fld id="{8FA1383C-256B-47EC-A730-2BFE650D2081}" type="datetimeFigureOut">
              <a:rPr lang="en-US" smtClean="0"/>
              <a:pPr/>
              <a:t>2/29/2016</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bg1"/>
                </a:solidFill>
                <a:latin typeface="Century Gothic" panose="020B0502020202020204" pitchFamily="34" charset="0"/>
              </a:defRPr>
            </a:lvl1pPr>
          </a:lstStyle>
          <a:p>
            <a:endParaRPr lang="en-US" dirty="0"/>
          </a:p>
        </p:txBody>
      </p:sp>
      <p:sp>
        <p:nvSpPr>
          <p:cNvPr id="6" name="Slide Number Placeholder 5"/>
          <p:cNvSpPr>
            <a:spLocks noGrp="1"/>
          </p:cNvSpPr>
          <p:nvPr>
            <p:ph type="sldNum" sz="quarter" idx="4"/>
          </p:nvPr>
        </p:nvSpPr>
        <p:spPr>
          <a:xfrm>
            <a:off x="8617527" y="6356350"/>
            <a:ext cx="2743200" cy="365125"/>
          </a:xfrm>
          <a:prstGeom prst="rect">
            <a:avLst/>
          </a:prstGeom>
        </p:spPr>
        <p:txBody>
          <a:bodyPr vert="horz" lIns="91440" tIns="45720" rIns="91440" bIns="45720" rtlCol="0" anchor="ctr"/>
          <a:lstStyle>
            <a:lvl1pPr algn="r">
              <a:defRPr sz="1100">
                <a:solidFill>
                  <a:schemeClr val="bg1"/>
                </a:solidFill>
                <a:latin typeface="Century Gothic" panose="020B0502020202020204" pitchFamily="34" charset="0"/>
              </a:defRPr>
            </a:lvl1pPr>
          </a:lstStyle>
          <a:p>
            <a:fld id="{B8919629-74BB-41ED-BE27-34ED9856DE01}" type="slidenum">
              <a:rPr lang="en-US" smtClean="0"/>
              <a:pPr/>
              <a:t>‹#›</a:t>
            </a:fld>
            <a:endParaRPr lang="en-US" dirty="0"/>
          </a:p>
        </p:txBody>
      </p:sp>
      <p:pic>
        <p:nvPicPr>
          <p:cNvPr id="9" name="Picture 8"/>
          <p:cNvPicPr>
            <a:picLocks noChangeAspect="1"/>
          </p:cNvPicPr>
          <p:nvPr userDrawn="1"/>
        </p:nvPicPr>
        <p:blipFill>
          <a:blip r:embed="rId13"/>
          <a:stretch>
            <a:fillRect/>
          </a:stretch>
        </p:blipFill>
        <p:spPr>
          <a:xfrm>
            <a:off x="11696700" y="0"/>
            <a:ext cx="495300" cy="6858000"/>
          </a:xfrm>
          <a:prstGeom prst="rect">
            <a:avLst/>
          </a:prstGeom>
        </p:spPr>
      </p:pic>
      <p:pic>
        <p:nvPicPr>
          <p:cNvPr id="10" name="Picture 9"/>
          <p:cNvPicPr>
            <a:picLocks noChangeAspect="1"/>
          </p:cNvPicPr>
          <p:nvPr userDrawn="1"/>
        </p:nvPicPr>
        <p:blipFill>
          <a:blip r:embed="rId13"/>
          <a:stretch>
            <a:fillRect/>
          </a:stretch>
        </p:blipFill>
        <p:spPr>
          <a:xfrm rot="10800000">
            <a:off x="-2445" y="0"/>
            <a:ext cx="495300" cy="6858000"/>
          </a:xfrm>
          <a:prstGeom prst="rect">
            <a:avLst/>
          </a:prstGeom>
        </p:spPr>
      </p:pic>
    </p:spTree>
    <p:extLst>
      <p:ext uri="{BB962C8B-B14F-4D97-AF65-F5344CB8AC3E}">
        <p14:creationId xmlns:p14="http://schemas.microsoft.com/office/powerpoint/2010/main" val="452943594"/>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baseline="0">
          <a:solidFill>
            <a:schemeClr val="tx1"/>
          </a:solidFill>
          <a:latin typeface="Century Gothic" panose="020B0502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Wingdings 2" pitchFamily="18" charset="2"/>
        <a:buChar char=""/>
        <a:defRPr sz="2800" kern="1200" baseline="0">
          <a:solidFill>
            <a:schemeClr val="tx1"/>
          </a:solidFill>
          <a:latin typeface="Century Schoolbook" panose="02040604050505020304" pitchFamily="18" charset="0"/>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sz="2400" kern="1200" baseline="0">
          <a:solidFill>
            <a:schemeClr val="tx1"/>
          </a:solidFill>
          <a:latin typeface="Century Schoolbook" panose="02040604050505020304" pitchFamily="18" charset="0"/>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sz="2000" kern="1200" baseline="0">
          <a:solidFill>
            <a:schemeClr val="tx1"/>
          </a:solidFill>
          <a:latin typeface="Century Schoolbook" panose="02040604050505020304" pitchFamily="18" charset="0"/>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sz="1800" kern="1200" baseline="0">
          <a:solidFill>
            <a:schemeClr val="tx1"/>
          </a:solidFill>
          <a:latin typeface="Century Schoolbook" panose="02040604050505020304" pitchFamily="18" charset="0"/>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sz="1800" kern="1200" baseline="0">
          <a:solidFill>
            <a:schemeClr val="tx1"/>
          </a:solidFill>
          <a:latin typeface="Century Schoolbook" panose="02040604050505020304" pitchFamily="18" charset="0"/>
          <a:ea typeface="+mn-ea"/>
          <a:cs typeface="+mn-cs"/>
        </a:defRPr>
      </a:lvl5pPr>
      <a:lvl6pPr marL="25146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4.png"/><Relationship Id="rId4" Type="http://schemas.openxmlformats.org/officeDocument/2006/relationships/image" Target="../media/image23.png"/></Relationships>
</file>

<file path=ppt/slides/_rels/slide2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28.png"/><Relationship Id="rId4" Type="http://schemas.openxmlformats.org/officeDocument/2006/relationships/image" Target="../media/image27.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github.com/ncss-tech/stats_for_soil_survey/blob/master/chapters/1_introduction/1_introduction.md"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rotWithShape="1">
          <a:blip r:embed="rId3"/>
          <a:srcRect l="17375" t="20444" r="18875" b="15778"/>
          <a:stretch/>
        </p:blipFill>
        <p:spPr>
          <a:xfrm>
            <a:off x="0" y="0"/>
            <a:ext cx="12192000" cy="6860988"/>
          </a:xfrm>
          <a:prstGeom prst="rect">
            <a:avLst/>
          </a:prstGeom>
        </p:spPr>
      </p:pic>
    </p:spTree>
    <p:extLst>
      <p:ext uri="{BB962C8B-B14F-4D97-AF65-F5344CB8AC3E}">
        <p14:creationId xmlns:p14="http://schemas.microsoft.com/office/powerpoint/2010/main" val="61312476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entury Gothic" panose="020B0502020202020204" pitchFamily="34" charset="0"/>
              </a:rPr>
              <a:t>Overview: Week 1 (online)</a:t>
            </a:r>
            <a:endParaRPr lang="en-US" dirty="0">
              <a:latin typeface="Century Gothic" panose="020B0502020202020204" pitchFamily="34" charset="0"/>
            </a:endParaRPr>
          </a:p>
        </p:txBody>
      </p:sp>
      <p:sp>
        <p:nvSpPr>
          <p:cNvPr id="3" name="Content Placeholder 2"/>
          <p:cNvSpPr>
            <a:spLocks noGrp="1"/>
          </p:cNvSpPr>
          <p:nvPr>
            <p:ph idx="1"/>
          </p:nvPr>
        </p:nvSpPr>
        <p:spPr>
          <a:xfrm>
            <a:off x="838200" y="1690688"/>
            <a:ext cx="5257800" cy="4531632"/>
          </a:xfrm>
        </p:spPr>
        <p:txBody>
          <a:bodyPr>
            <a:normAutofit fontScale="92500" lnSpcReduction="10000"/>
          </a:bodyPr>
          <a:lstStyle/>
          <a:p>
            <a:pPr marL="0" indent="0">
              <a:lnSpc>
                <a:spcPct val="110000"/>
              </a:lnSpc>
              <a:spcBef>
                <a:spcPts val="0"/>
              </a:spcBef>
              <a:spcAft>
                <a:spcPts val="600"/>
              </a:spcAft>
              <a:buNone/>
            </a:pPr>
            <a:r>
              <a:rPr lang="en-US" b="1" u="sng" dirty="0" smtClean="0">
                <a:latin typeface="Arial" panose="020B0604020202020204" pitchFamily="34" charset="0"/>
                <a:cs typeface="Arial" panose="020B0604020202020204" pitchFamily="34" charset="0"/>
              </a:rPr>
              <a:t>Day 1</a:t>
            </a: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Introduction</a:t>
            </a: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Pre-course Assignment </a:t>
            </a: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Data We Use</a:t>
            </a:r>
          </a:p>
          <a:p>
            <a:pPr marL="0" indent="0">
              <a:lnSpc>
                <a:spcPct val="110000"/>
              </a:lnSpc>
              <a:spcBef>
                <a:spcPts val="1200"/>
              </a:spcBef>
              <a:buNone/>
            </a:pPr>
            <a:r>
              <a:rPr lang="en-US" b="1" u="sng" dirty="0" smtClean="0">
                <a:latin typeface="Arial" panose="020B0604020202020204" pitchFamily="34" charset="0"/>
                <a:cs typeface="Arial" panose="020B0604020202020204" pitchFamily="34" charset="0"/>
              </a:rPr>
              <a:t>Day 2</a:t>
            </a: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Sampling Design</a:t>
            </a: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Exploratory Data Analysis</a:t>
            </a:r>
          </a:p>
          <a:p>
            <a:pPr marL="0" indent="0">
              <a:lnSpc>
                <a:spcPct val="110000"/>
              </a:lnSpc>
              <a:spcBef>
                <a:spcPts val="1200"/>
              </a:spcBef>
              <a:buNone/>
            </a:pPr>
            <a:r>
              <a:rPr lang="en-US" b="1" u="sng" dirty="0" smtClean="0">
                <a:latin typeface="Arial" panose="020B0604020202020204" pitchFamily="34" charset="0"/>
                <a:cs typeface="Arial" panose="020B0604020202020204" pitchFamily="34" charset="0"/>
              </a:rPr>
              <a:t>Day 3</a:t>
            </a:r>
          </a:p>
          <a:p>
            <a:pPr marL="0" indent="0">
              <a:lnSpc>
                <a:spcPct val="110000"/>
              </a:lnSpc>
              <a:spcBef>
                <a:spcPts val="0"/>
              </a:spcBef>
              <a:buNone/>
            </a:pPr>
            <a:r>
              <a:rPr lang="en-US" sz="2700" dirty="0">
                <a:latin typeface="Arial" panose="020B0604020202020204" pitchFamily="34" charset="0"/>
                <a:cs typeface="Arial" panose="020B0604020202020204" pitchFamily="34" charset="0"/>
              </a:rPr>
              <a:t>Exploratory Data Analysis</a:t>
            </a: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Clustering and Ordination</a:t>
            </a:r>
          </a:p>
          <a:p>
            <a:pPr marL="0" indent="0">
              <a:lnSpc>
                <a:spcPct val="110000"/>
              </a:lnSpc>
              <a:spcBef>
                <a:spcPts val="0"/>
              </a:spcBef>
              <a:buNone/>
            </a:pPr>
            <a:endParaRPr lang="en-US" dirty="0"/>
          </a:p>
          <a:p>
            <a:pPr marL="0" indent="0">
              <a:lnSpc>
                <a:spcPct val="110000"/>
              </a:lnSpc>
              <a:spcBef>
                <a:spcPts val="0"/>
              </a:spcBef>
              <a:buNone/>
            </a:pPr>
            <a:endParaRPr lang="en-US" dirty="0"/>
          </a:p>
        </p:txBody>
      </p:sp>
    </p:spTree>
    <p:extLst>
      <p:ext uri="{BB962C8B-B14F-4D97-AF65-F5344CB8AC3E}">
        <p14:creationId xmlns:p14="http://schemas.microsoft.com/office/powerpoint/2010/main" val="192917993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entury Gothic" panose="020B0502020202020204" pitchFamily="34" charset="0"/>
              </a:rPr>
              <a:t>Overview: Week 2 (NSSC)</a:t>
            </a:r>
            <a:endParaRPr lang="en-US" dirty="0">
              <a:latin typeface="Century Gothic" panose="020B0502020202020204" pitchFamily="34" charset="0"/>
            </a:endParaRPr>
          </a:p>
        </p:txBody>
      </p:sp>
      <p:sp>
        <p:nvSpPr>
          <p:cNvPr id="3" name="Content Placeholder 2"/>
          <p:cNvSpPr>
            <a:spLocks noGrp="1"/>
          </p:cNvSpPr>
          <p:nvPr>
            <p:ph idx="1"/>
          </p:nvPr>
        </p:nvSpPr>
        <p:spPr>
          <a:xfrm>
            <a:off x="838200" y="1690688"/>
            <a:ext cx="5257800" cy="4531632"/>
          </a:xfrm>
        </p:spPr>
        <p:txBody>
          <a:bodyPr>
            <a:normAutofit fontScale="92500" lnSpcReduction="10000"/>
          </a:bodyPr>
          <a:lstStyle/>
          <a:p>
            <a:pPr marL="0" indent="0">
              <a:lnSpc>
                <a:spcPct val="110000"/>
              </a:lnSpc>
              <a:spcBef>
                <a:spcPts val="0"/>
              </a:spcBef>
              <a:spcAft>
                <a:spcPts val="600"/>
              </a:spcAft>
              <a:buNone/>
            </a:pPr>
            <a:r>
              <a:rPr lang="en-US" b="1" u="sng" dirty="0" smtClean="0">
                <a:latin typeface="Arial" panose="020B0604020202020204" pitchFamily="34" charset="0"/>
                <a:cs typeface="Arial" panose="020B0604020202020204" pitchFamily="34" charset="0"/>
              </a:rPr>
              <a:t>Day 4</a:t>
            </a: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Week 1 Review</a:t>
            </a: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Linear Regression</a:t>
            </a: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Logistic Regression</a:t>
            </a:r>
          </a:p>
          <a:p>
            <a:pPr marL="0" indent="0">
              <a:lnSpc>
                <a:spcPct val="110000"/>
              </a:lnSpc>
              <a:spcBef>
                <a:spcPts val="1200"/>
              </a:spcBef>
              <a:buNone/>
            </a:pPr>
            <a:r>
              <a:rPr lang="en-US" b="1" u="sng" dirty="0" smtClean="0">
                <a:latin typeface="Arial" panose="020B0604020202020204" pitchFamily="34" charset="0"/>
                <a:cs typeface="Arial" panose="020B0604020202020204" pitchFamily="34" charset="0"/>
              </a:rPr>
              <a:t>Day 5</a:t>
            </a: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Tree Models</a:t>
            </a: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Validation and Uncertainty</a:t>
            </a:r>
          </a:p>
          <a:p>
            <a:pPr marL="0" indent="0">
              <a:lnSpc>
                <a:spcPct val="110000"/>
              </a:lnSpc>
              <a:spcBef>
                <a:spcPts val="1200"/>
              </a:spcBef>
              <a:buNone/>
            </a:pPr>
            <a:r>
              <a:rPr lang="en-US" b="1" u="sng" dirty="0" smtClean="0">
                <a:latin typeface="Arial" panose="020B0604020202020204" pitchFamily="34" charset="0"/>
                <a:cs typeface="Arial" panose="020B0604020202020204" pitchFamily="34" charset="0"/>
              </a:rPr>
              <a:t>Day 6</a:t>
            </a: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Course Review</a:t>
            </a:r>
            <a:endParaRPr lang="en-US" sz="2700" dirty="0">
              <a:latin typeface="Arial" panose="020B0604020202020204" pitchFamily="34" charset="0"/>
              <a:cs typeface="Arial" panose="020B0604020202020204" pitchFamily="34" charset="0"/>
            </a:endParaRPr>
          </a:p>
          <a:p>
            <a:pPr marL="0" indent="0">
              <a:lnSpc>
                <a:spcPct val="110000"/>
              </a:lnSpc>
              <a:spcBef>
                <a:spcPts val="0"/>
              </a:spcBef>
              <a:buNone/>
            </a:pPr>
            <a:r>
              <a:rPr lang="en-US" sz="2700" dirty="0" smtClean="0">
                <a:latin typeface="Arial" panose="020B0604020202020204" pitchFamily="34" charset="0"/>
                <a:cs typeface="Arial" panose="020B0604020202020204" pitchFamily="34" charset="0"/>
              </a:rPr>
              <a:t>Final Project</a:t>
            </a:r>
          </a:p>
          <a:p>
            <a:pPr marL="0" indent="0">
              <a:lnSpc>
                <a:spcPct val="110000"/>
              </a:lnSpc>
              <a:spcBef>
                <a:spcPts val="0"/>
              </a:spcBef>
              <a:buNone/>
            </a:pPr>
            <a:endParaRPr lang="en-US" dirty="0"/>
          </a:p>
          <a:p>
            <a:pPr marL="0" indent="0">
              <a:lnSpc>
                <a:spcPct val="110000"/>
              </a:lnSpc>
              <a:spcBef>
                <a:spcPts val="0"/>
              </a:spcBef>
              <a:buNone/>
            </a:pPr>
            <a:endParaRPr lang="en-US" dirty="0"/>
          </a:p>
        </p:txBody>
      </p:sp>
    </p:spTree>
    <p:extLst>
      <p:ext uri="{BB962C8B-B14F-4D97-AF65-F5344CB8AC3E}">
        <p14:creationId xmlns:p14="http://schemas.microsoft.com/office/powerpoint/2010/main" val="32709739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entury Gothic" panose="020B0502020202020204" pitchFamily="34" charset="0"/>
              </a:rPr>
              <a:t>Pre-course Assignment: </a:t>
            </a:r>
            <a:br>
              <a:rPr lang="en-US" dirty="0" smtClean="0">
                <a:latin typeface="Century Gothic" panose="020B0502020202020204" pitchFamily="34" charset="0"/>
              </a:rPr>
            </a:br>
            <a:r>
              <a:rPr lang="en-US" dirty="0" smtClean="0">
                <a:latin typeface="Century Gothic" panose="020B0502020202020204" pitchFamily="34" charset="0"/>
              </a:rPr>
              <a:t>History of NASIS </a:t>
            </a:r>
            <a:endParaRPr lang="en-US" dirty="0">
              <a:latin typeface="Century Gothic" panose="020B0502020202020204" pitchFamily="34" charset="0"/>
            </a:endParaRPr>
          </a:p>
        </p:txBody>
      </p:sp>
      <p:pic>
        <p:nvPicPr>
          <p:cNvPr id="6" name="Picture 5"/>
          <p:cNvPicPr>
            <a:picLocks noChangeAspect="1"/>
          </p:cNvPicPr>
          <p:nvPr/>
        </p:nvPicPr>
        <p:blipFill rotWithShape="1">
          <a:blip r:embed="rId3"/>
          <a:srcRect l="12700" t="14971" r="12000" b="8685"/>
          <a:stretch/>
        </p:blipFill>
        <p:spPr>
          <a:xfrm>
            <a:off x="2517407" y="1945322"/>
            <a:ext cx="7171040" cy="4182506"/>
          </a:xfrm>
          <a:prstGeom prst="rect">
            <a:avLst/>
          </a:prstGeom>
        </p:spPr>
      </p:pic>
    </p:spTree>
    <p:extLst>
      <p:ext uri="{BB962C8B-B14F-4D97-AF65-F5344CB8AC3E}">
        <p14:creationId xmlns:p14="http://schemas.microsoft.com/office/powerpoint/2010/main" val="180184362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entury Gothic" panose="020B0502020202020204" pitchFamily="34" charset="0"/>
              </a:rPr>
              <a:t>Pre-course Assignment: </a:t>
            </a:r>
            <a:br>
              <a:rPr lang="en-US" dirty="0" smtClean="0">
                <a:latin typeface="Century Gothic" panose="020B0502020202020204" pitchFamily="34" charset="0"/>
              </a:rPr>
            </a:br>
            <a:r>
              <a:rPr lang="en-US" dirty="0" smtClean="0">
                <a:latin typeface="Century Gothic" panose="020B0502020202020204" pitchFamily="34" charset="0"/>
              </a:rPr>
              <a:t>History of NASIS </a:t>
            </a:r>
            <a:endParaRPr lang="en-US" dirty="0">
              <a:latin typeface="Century Gothic" panose="020B0502020202020204" pitchFamily="34" charset="0"/>
            </a:endParaRPr>
          </a:p>
        </p:txBody>
      </p:sp>
      <p:pic>
        <p:nvPicPr>
          <p:cNvPr id="4" name="Picture 3"/>
          <p:cNvPicPr>
            <a:picLocks noChangeAspect="1"/>
          </p:cNvPicPr>
          <p:nvPr/>
        </p:nvPicPr>
        <p:blipFill rotWithShape="1">
          <a:blip r:embed="rId3"/>
          <a:srcRect l="12743" t="14340" r="12857" b="6550"/>
          <a:stretch/>
        </p:blipFill>
        <p:spPr>
          <a:xfrm>
            <a:off x="2517407" y="1945322"/>
            <a:ext cx="7171040" cy="4237777"/>
          </a:xfrm>
          <a:prstGeom prst="rect">
            <a:avLst/>
          </a:prstGeom>
        </p:spPr>
      </p:pic>
    </p:spTree>
    <p:extLst>
      <p:ext uri="{BB962C8B-B14F-4D97-AF65-F5344CB8AC3E}">
        <p14:creationId xmlns:p14="http://schemas.microsoft.com/office/powerpoint/2010/main" val="230653031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entury Gothic" panose="020B0502020202020204" pitchFamily="34" charset="0"/>
              </a:rPr>
              <a:t>Pre-course Assignment: </a:t>
            </a:r>
            <a:r>
              <a:rPr lang="en-US" dirty="0" err="1" smtClean="0">
                <a:latin typeface="Century Gothic" panose="020B0502020202020204" pitchFamily="34" charset="0"/>
              </a:rPr>
              <a:t>RStudio</a:t>
            </a:r>
            <a:endParaRPr lang="en-US" dirty="0">
              <a:latin typeface="Century Gothic" panose="020B0502020202020204" pitchFamily="34" charset="0"/>
            </a:endParaRPr>
          </a:p>
        </p:txBody>
      </p:sp>
      <p:sp>
        <p:nvSpPr>
          <p:cNvPr id="3" name="Content Placeholder 2"/>
          <p:cNvSpPr>
            <a:spLocks noGrp="1"/>
          </p:cNvSpPr>
          <p:nvPr>
            <p:ph idx="1"/>
          </p:nvPr>
        </p:nvSpPr>
        <p:spPr/>
        <p:txBody>
          <a:bodyPr/>
          <a:lstStyle/>
          <a:p>
            <a:pPr marL="0" lvl="1" indent="0">
              <a:spcAft>
                <a:spcPts val="1200"/>
              </a:spcAft>
              <a:buNone/>
            </a:pPr>
            <a:r>
              <a:rPr lang="en-US" sz="2800" dirty="0" smtClean="0">
                <a:latin typeface="Arial" panose="020B0604020202020204" pitchFamily="34" charset="0"/>
                <a:cs typeface="Arial" panose="020B0604020202020204" pitchFamily="34" charset="0"/>
              </a:rPr>
              <a:t>In the pre-course assignment, we had you:</a:t>
            </a:r>
          </a:p>
          <a:p>
            <a:pPr marL="576263" lvl="1" indent="-288925">
              <a:spcAft>
                <a:spcPts val="1200"/>
              </a:spcAft>
            </a:pPr>
            <a:r>
              <a:rPr lang="en-US" sz="2800" dirty="0" smtClean="0">
                <a:latin typeface="Arial" panose="020B0604020202020204" pitchFamily="34" charset="0"/>
                <a:cs typeface="Arial" panose="020B0604020202020204" pitchFamily="34" charset="0"/>
              </a:rPr>
              <a:t>Set your working directory and verify </a:t>
            </a:r>
            <a:r>
              <a:rPr lang="en-US" sz="2800" dirty="0" err="1" smtClean="0">
                <a:latin typeface="Arial" panose="020B0604020202020204" pitchFamily="34" charset="0"/>
                <a:cs typeface="Arial" panose="020B0604020202020204" pitchFamily="34" charset="0"/>
              </a:rPr>
              <a:t>RStudio</a:t>
            </a:r>
            <a:r>
              <a:rPr lang="en-US" sz="2800" dirty="0" smtClean="0">
                <a:latin typeface="Arial" panose="020B0604020202020204" pitchFamily="34" charset="0"/>
                <a:cs typeface="Arial" panose="020B0604020202020204" pitchFamily="34" charset="0"/>
              </a:rPr>
              <a:t> version</a:t>
            </a:r>
          </a:p>
          <a:p>
            <a:pPr marL="576263" lvl="1" indent="-288925">
              <a:spcAft>
                <a:spcPts val="1200"/>
              </a:spcAft>
            </a:pPr>
            <a:r>
              <a:rPr lang="en-US" sz="2800" dirty="0" smtClean="0">
                <a:latin typeface="Arial" panose="020B0604020202020204" pitchFamily="34" charset="0"/>
                <a:cs typeface="Arial" panose="020B0604020202020204" pitchFamily="34" charset="0"/>
              </a:rPr>
              <a:t>Install packages</a:t>
            </a:r>
          </a:p>
          <a:p>
            <a:pPr marL="576263" lvl="1" indent="-288925">
              <a:spcAft>
                <a:spcPts val="1200"/>
              </a:spcAft>
            </a:pPr>
            <a:r>
              <a:rPr lang="en-US" sz="2800" dirty="0" smtClean="0">
                <a:latin typeface="Arial" panose="020B0604020202020204" pitchFamily="34" charset="0"/>
                <a:cs typeface="Arial" panose="020B0604020202020204" pitchFamily="34" charset="0"/>
              </a:rPr>
              <a:t>Establish an open database connection (ODBC) </a:t>
            </a:r>
            <a:r>
              <a:rPr lang="en-US" sz="2800" dirty="0">
                <a:latin typeface="Arial" panose="020B0604020202020204" pitchFamily="34" charset="0"/>
                <a:cs typeface="Arial" panose="020B0604020202020204" pitchFamily="34" charset="0"/>
              </a:rPr>
              <a:t>to </a:t>
            </a:r>
            <a:r>
              <a:rPr lang="en-US" sz="2800" dirty="0" smtClean="0">
                <a:latin typeface="Arial" panose="020B0604020202020204" pitchFamily="34" charset="0"/>
                <a:cs typeface="Arial" panose="020B0604020202020204" pitchFamily="34" charset="0"/>
              </a:rPr>
              <a:t>NASIS</a:t>
            </a:r>
          </a:p>
          <a:p>
            <a:endParaRPr lang="en-US" dirty="0"/>
          </a:p>
        </p:txBody>
      </p:sp>
    </p:spTree>
    <p:extLst>
      <p:ext uri="{BB962C8B-B14F-4D97-AF65-F5344CB8AC3E}">
        <p14:creationId xmlns:p14="http://schemas.microsoft.com/office/powerpoint/2010/main" val="140239726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23179" t="7803" r="10229" b="21065"/>
          <a:stretch/>
        </p:blipFill>
        <p:spPr bwMode="auto">
          <a:xfrm>
            <a:off x="3003478" y="1289551"/>
            <a:ext cx="6185043" cy="5085709"/>
          </a:xfrm>
          <a:prstGeom prst="rect">
            <a:avLst/>
          </a:prstGeom>
          <a:noFill/>
          <a:ln w="28575">
            <a:solidFill>
              <a:schemeClr val="tx1"/>
            </a:solidFill>
            <a:miter lim="800000"/>
            <a:headEnd/>
            <a:tailEnd/>
          </a:ln>
          <a:extLst>
            <a:ext uri="{909E8E84-426E-40DD-AFC4-6F175D3DCCD1}">
              <a14:hiddenFill xmlns:a14="http://schemas.microsoft.com/office/drawing/2010/main">
                <a:solidFill>
                  <a:schemeClr val="accent1"/>
                </a:solidFill>
              </a14:hiddenFill>
            </a:ext>
          </a:extLst>
        </p:spPr>
      </p:pic>
      <p:sp>
        <p:nvSpPr>
          <p:cNvPr id="5" name="TextBox 13"/>
          <p:cNvSpPr txBox="1"/>
          <p:nvPr/>
        </p:nvSpPr>
        <p:spPr>
          <a:xfrm>
            <a:off x="1490133" y="1289551"/>
            <a:ext cx="1746311" cy="175432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u="sng" dirty="0">
                <a:latin typeface="Arial" panose="020B0604020202020204" pitchFamily="34" charset="0"/>
                <a:cs typeface="Arial" panose="020B0604020202020204" pitchFamily="34" charset="0"/>
              </a:rPr>
              <a:t>R Console: </a:t>
            </a:r>
          </a:p>
          <a:p>
            <a:r>
              <a:rPr lang="en-US" dirty="0">
                <a:latin typeface="Arial" panose="020B0604020202020204" pitchFamily="34" charset="0"/>
                <a:cs typeface="Arial" panose="020B0604020202020204" pitchFamily="34" charset="0"/>
              </a:rPr>
              <a:t>R code is typed here when it is ready to be executed.</a:t>
            </a:r>
          </a:p>
        </p:txBody>
      </p:sp>
      <p:sp>
        <p:nvSpPr>
          <p:cNvPr id="6" name="TextBox 16"/>
          <p:cNvSpPr txBox="1"/>
          <p:nvPr/>
        </p:nvSpPr>
        <p:spPr>
          <a:xfrm>
            <a:off x="1498201" y="3235939"/>
            <a:ext cx="1505277" cy="313932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u="sng" dirty="0">
                <a:latin typeface="Arial" panose="020B0604020202020204" pitchFamily="34" charset="0"/>
                <a:cs typeface="Arial" panose="020B0604020202020204" pitchFamily="34" charset="0"/>
              </a:rPr>
              <a:t>R Editor: </a:t>
            </a:r>
          </a:p>
          <a:p>
            <a:r>
              <a:rPr lang="en-US" dirty="0">
                <a:latin typeface="Arial" panose="020B0604020202020204" pitchFamily="34" charset="0"/>
                <a:cs typeface="Arial" panose="020B0604020202020204" pitchFamily="34" charset="0"/>
              </a:rPr>
              <a:t>R code is typed here when it is in the process of being edited (you can also use notepad, notepad ++, etc.).</a:t>
            </a:r>
          </a:p>
        </p:txBody>
      </p:sp>
      <p:sp>
        <p:nvSpPr>
          <p:cNvPr id="7" name="TextBox 27"/>
          <p:cNvSpPr txBox="1"/>
          <p:nvPr/>
        </p:nvSpPr>
        <p:spPr>
          <a:xfrm>
            <a:off x="9311155" y="1175251"/>
            <a:ext cx="1577104" cy="286232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u="sng" dirty="0">
                <a:latin typeface="Arial" panose="020B0604020202020204" pitchFamily="34" charset="0"/>
                <a:cs typeface="Arial" panose="020B0604020202020204" pitchFamily="34" charset="0"/>
              </a:rPr>
              <a:t>R Graphics: </a:t>
            </a:r>
          </a:p>
          <a:p>
            <a:r>
              <a:rPr lang="en-US" dirty="0">
                <a:latin typeface="Arial" panose="020B0604020202020204" pitchFamily="34" charset="0"/>
                <a:cs typeface="Arial" panose="020B0604020202020204" pitchFamily="34" charset="0"/>
              </a:rPr>
              <a:t>Graphics are displayed in this window after plot() or another graphics function is executed in R Console. </a:t>
            </a:r>
          </a:p>
        </p:txBody>
      </p:sp>
      <p:sp>
        <p:nvSpPr>
          <p:cNvPr id="3" name="Title 2"/>
          <p:cNvSpPr>
            <a:spLocks noGrp="1"/>
          </p:cNvSpPr>
          <p:nvPr>
            <p:ph type="title"/>
          </p:nvPr>
        </p:nvSpPr>
        <p:spPr>
          <a:xfrm>
            <a:off x="838200" y="87275"/>
            <a:ext cx="10515600" cy="1325563"/>
          </a:xfrm>
        </p:spPr>
        <p:txBody>
          <a:bodyPr/>
          <a:lstStyle/>
          <a:p>
            <a:r>
              <a:rPr lang="en-US" dirty="0" smtClean="0">
                <a:latin typeface="Century Gothic" panose="020B0502020202020204" pitchFamily="34" charset="0"/>
              </a:rPr>
              <a:t>Introduction to R</a:t>
            </a:r>
            <a:endParaRPr lang="en-US" dirty="0">
              <a:latin typeface="Century Gothic" panose="020B0502020202020204" pitchFamily="34" charset="0"/>
            </a:endParaRPr>
          </a:p>
        </p:txBody>
      </p:sp>
    </p:spTree>
    <p:extLst>
      <p:ext uri="{BB962C8B-B14F-4D97-AF65-F5344CB8AC3E}">
        <p14:creationId xmlns:p14="http://schemas.microsoft.com/office/powerpoint/2010/main" val="2623510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endCondLst>
                                    <p:cond evt="onNext" delay="0">
                                      <p:tgtEl>
                                        <p:sldTgt/>
                                      </p:tgtEl>
                                    </p:cond>
                                  </p:endCondLst>
                                  <p:childTnLst>
                                    <p:set>
                                      <p:cBhvr override="childStyle">
                                        <p:cTn id="6" dur="indefinite"/>
                                        <p:tgtEl>
                                          <p:spTgt spid="5">
                                            <p:txEl>
                                              <p:pRg st="0" end="0"/>
                                            </p:txEl>
                                          </p:spTgt>
                                        </p:tgtEl>
                                        <p:attrNameLst>
                                          <p:attrName>style.fontWeight</p:attrName>
                                        </p:attrNameLst>
                                      </p:cBhvr>
                                      <p:to>
                                        <p:strVal val="bold"/>
                                      </p:to>
                                    </p:set>
                                  </p:childTnLst>
                                </p:cTn>
                              </p:par>
                              <p:par>
                                <p:cTn id="7" presetID="15" presetClass="emph" presetSubtype="0" nodeType="withEffect">
                                  <p:stCondLst>
                                    <p:cond delay="0"/>
                                  </p:stCondLst>
                                  <p:endCondLst>
                                    <p:cond evt="onNext" delay="0">
                                      <p:tgtEl>
                                        <p:sldTgt/>
                                      </p:tgtEl>
                                    </p:cond>
                                  </p:endCondLst>
                                  <p:childTnLst>
                                    <p:set>
                                      <p:cBhvr override="childStyle">
                                        <p:cTn id="8" dur="indefinite"/>
                                        <p:tgtEl>
                                          <p:spTgt spid="5">
                                            <p:txEl>
                                              <p:pRg st="1" end="1"/>
                                            </p:txEl>
                                          </p:spTgt>
                                        </p:tgtEl>
                                        <p:attrNameLst>
                                          <p:attrName>style.fontWeight</p:attrName>
                                        </p:attrNameLst>
                                      </p:cBhvr>
                                      <p:to>
                                        <p:strVal val="bold"/>
                                      </p:to>
                                    </p:set>
                                  </p:childTnLst>
                                </p:cTn>
                              </p:par>
                            </p:childTnLst>
                          </p:cTn>
                        </p:par>
                      </p:childTnLst>
                    </p:cTn>
                  </p:par>
                  <p:par>
                    <p:cTn id="9" fill="hold">
                      <p:stCondLst>
                        <p:cond delay="indefinite"/>
                      </p:stCondLst>
                      <p:childTnLst>
                        <p:par>
                          <p:cTn id="10" fill="hold">
                            <p:stCondLst>
                              <p:cond delay="0"/>
                            </p:stCondLst>
                            <p:childTnLst>
                              <p:par>
                                <p:cTn id="11" presetID="15" presetClass="emph" presetSubtype="0" nodeType="clickEffect">
                                  <p:stCondLst>
                                    <p:cond delay="0"/>
                                  </p:stCondLst>
                                  <p:endCondLst>
                                    <p:cond evt="onNext" delay="0">
                                      <p:tgtEl>
                                        <p:sldTgt/>
                                      </p:tgtEl>
                                    </p:cond>
                                  </p:endCondLst>
                                  <p:childTnLst>
                                    <p:set>
                                      <p:cBhvr override="childStyle">
                                        <p:cTn id="12" dur="indefinite"/>
                                        <p:tgtEl>
                                          <p:spTgt spid="6">
                                            <p:txEl>
                                              <p:pRg st="0" end="0"/>
                                            </p:txEl>
                                          </p:spTgt>
                                        </p:tgtEl>
                                        <p:attrNameLst>
                                          <p:attrName>style.fontWeight</p:attrName>
                                        </p:attrNameLst>
                                      </p:cBhvr>
                                      <p:to>
                                        <p:strVal val="bold"/>
                                      </p:to>
                                    </p:set>
                                  </p:childTnLst>
                                </p:cTn>
                              </p:par>
                              <p:par>
                                <p:cTn id="13" presetID="15" presetClass="emph" presetSubtype="0" nodeType="withEffect">
                                  <p:stCondLst>
                                    <p:cond delay="0"/>
                                  </p:stCondLst>
                                  <p:endCondLst>
                                    <p:cond evt="onNext" delay="0">
                                      <p:tgtEl>
                                        <p:sldTgt/>
                                      </p:tgtEl>
                                    </p:cond>
                                  </p:endCondLst>
                                  <p:childTnLst>
                                    <p:set>
                                      <p:cBhvr override="childStyle">
                                        <p:cTn id="14" dur="indefinite"/>
                                        <p:tgtEl>
                                          <p:spTgt spid="6">
                                            <p:txEl>
                                              <p:pRg st="1" end="1"/>
                                            </p:txEl>
                                          </p:spTgt>
                                        </p:tgtEl>
                                        <p:attrNameLst>
                                          <p:attrName>style.fontWeight</p:attrName>
                                        </p:attrNameLst>
                                      </p:cBhvr>
                                      <p:to>
                                        <p:strVal val="bold"/>
                                      </p:to>
                                    </p:set>
                                  </p:childTnLst>
                                </p:cTn>
                              </p:par>
                            </p:childTnLst>
                          </p:cTn>
                        </p:par>
                      </p:childTnLst>
                    </p:cTn>
                  </p:par>
                  <p:par>
                    <p:cTn id="15" fill="hold">
                      <p:stCondLst>
                        <p:cond delay="indefinite"/>
                      </p:stCondLst>
                      <p:childTnLst>
                        <p:par>
                          <p:cTn id="16" fill="hold">
                            <p:stCondLst>
                              <p:cond delay="0"/>
                            </p:stCondLst>
                            <p:childTnLst>
                              <p:par>
                                <p:cTn id="17" presetID="15" presetClass="emph" presetSubtype="0" nodeType="clickEffect">
                                  <p:stCondLst>
                                    <p:cond delay="0"/>
                                  </p:stCondLst>
                                  <p:endCondLst>
                                    <p:cond evt="onNext" delay="0">
                                      <p:tgtEl>
                                        <p:sldTgt/>
                                      </p:tgtEl>
                                    </p:cond>
                                  </p:endCondLst>
                                  <p:childTnLst>
                                    <p:set>
                                      <p:cBhvr override="childStyle">
                                        <p:cTn id="18" dur="indefinite"/>
                                        <p:tgtEl>
                                          <p:spTgt spid="7">
                                            <p:txEl>
                                              <p:pRg st="0" end="0"/>
                                            </p:txEl>
                                          </p:spTgt>
                                        </p:tgtEl>
                                        <p:attrNameLst>
                                          <p:attrName>style.fontWeight</p:attrName>
                                        </p:attrNameLst>
                                      </p:cBhvr>
                                      <p:to>
                                        <p:strVal val="bold"/>
                                      </p:to>
                                    </p:set>
                                  </p:childTnLst>
                                </p:cTn>
                              </p:par>
                              <p:par>
                                <p:cTn id="19" presetID="15" presetClass="emph" presetSubtype="0" nodeType="withEffect">
                                  <p:stCondLst>
                                    <p:cond delay="0"/>
                                  </p:stCondLst>
                                  <p:endCondLst>
                                    <p:cond evt="onNext" delay="0">
                                      <p:tgtEl>
                                        <p:sldTgt/>
                                      </p:tgtEl>
                                    </p:cond>
                                  </p:endCondLst>
                                  <p:childTnLst>
                                    <p:set>
                                      <p:cBhvr override="childStyle">
                                        <p:cTn id="20" dur="indefinite"/>
                                        <p:tgtEl>
                                          <p:spTgt spid="7">
                                            <p:txEl>
                                              <p:pRg st="1" end="1"/>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1"/>
            <a:ext cx="7886700" cy="1325563"/>
          </a:xfrm>
        </p:spPr>
        <p:txBody>
          <a:bodyPr/>
          <a:lstStyle/>
          <a:p>
            <a:pPr algn="ctr"/>
            <a:r>
              <a:rPr lang="en-US" dirty="0" err="1" smtClean="0">
                <a:latin typeface="Century Gothic" panose="020B0502020202020204" pitchFamily="34" charset="0"/>
              </a:rPr>
              <a:t>RStudio</a:t>
            </a:r>
            <a:endParaRPr lang="en-US" dirty="0">
              <a:latin typeface="Century Gothic" panose="020B0502020202020204" pitchFamily="34" charset="0"/>
            </a:endParaRPr>
          </a:p>
        </p:txBody>
      </p:sp>
      <p:pic>
        <p:nvPicPr>
          <p:cNvPr id="8" name="Picture 7"/>
          <p:cNvPicPr>
            <a:picLocks noChangeAspect="1"/>
          </p:cNvPicPr>
          <p:nvPr/>
        </p:nvPicPr>
        <p:blipFill>
          <a:blip r:embed="rId3"/>
          <a:stretch>
            <a:fillRect/>
          </a:stretch>
        </p:blipFill>
        <p:spPr>
          <a:xfrm>
            <a:off x="2953112" y="1175251"/>
            <a:ext cx="6285413" cy="5168002"/>
          </a:xfrm>
          <a:prstGeom prst="rect">
            <a:avLst/>
          </a:prstGeom>
        </p:spPr>
      </p:pic>
      <p:sp>
        <p:nvSpPr>
          <p:cNvPr id="4" name="Rectangle 3"/>
          <p:cNvSpPr/>
          <p:nvPr/>
        </p:nvSpPr>
        <p:spPr>
          <a:xfrm>
            <a:off x="3039762" y="1655805"/>
            <a:ext cx="3337592" cy="4580871"/>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6398248" y="1655805"/>
            <a:ext cx="2721038" cy="1556318"/>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6398248" y="3227645"/>
            <a:ext cx="2721038" cy="3009031"/>
          </a:xfrm>
          <a:prstGeom prst="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17688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1"/>
            <a:ext cx="7886700" cy="1325563"/>
          </a:xfrm>
        </p:spPr>
        <p:txBody>
          <a:bodyPr/>
          <a:lstStyle/>
          <a:p>
            <a:pPr algn="ctr"/>
            <a:r>
              <a:rPr lang="en-US" dirty="0" err="1" smtClean="0">
                <a:latin typeface="Century Gothic" panose="020B0502020202020204" pitchFamily="34" charset="0"/>
              </a:rPr>
              <a:t>RStudio</a:t>
            </a:r>
            <a:endParaRPr lang="en-US" dirty="0">
              <a:latin typeface="Century Gothic" panose="020B0502020202020204" pitchFamily="34" charset="0"/>
            </a:endParaRPr>
          </a:p>
        </p:txBody>
      </p:sp>
      <p:pic>
        <p:nvPicPr>
          <p:cNvPr id="5" name="Picture 4"/>
          <p:cNvPicPr>
            <a:picLocks noChangeAspect="1"/>
          </p:cNvPicPr>
          <p:nvPr/>
        </p:nvPicPr>
        <p:blipFill>
          <a:blip r:embed="rId3"/>
          <a:stretch>
            <a:fillRect/>
          </a:stretch>
        </p:blipFill>
        <p:spPr>
          <a:xfrm>
            <a:off x="2953110" y="1175252"/>
            <a:ext cx="6285414" cy="5168002"/>
          </a:xfrm>
          <a:prstGeom prst="rect">
            <a:avLst/>
          </a:prstGeom>
        </p:spPr>
      </p:pic>
    </p:spTree>
    <p:extLst>
      <p:ext uri="{BB962C8B-B14F-4D97-AF65-F5344CB8AC3E}">
        <p14:creationId xmlns:p14="http://schemas.microsoft.com/office/powerpoint/2010/main" val="42265684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953111" y="1175251"/>
            <a:ext cx="6285414" cy="5168002"/>
          </a:xfrm>
          <a:prstGeom prst="rect">
            <a:avLst/>
          </a:prstGeom>
        </p:spPr>
      </p:pic>
      <p:sp>
        <p:nvSpPr>
          <p:cNvPr id="2" name="Title 1"/>
          <p:cNvSpPr>
            <a:spLocks noGrp="1"/>
          </p:cNvSpPr>
          <p:nvPr>
            <p:ph type="title"/>
          </p:nvPr>
        </p:nvSpPr>
        <p:spPr>
          <a:xfrm>
            <a:off x="2152650" y="1"/>
            <a:ext cx="7886700" cy="1325563"/>
          </a:xfrm>
        </p:spPr>
        <p:txBody>
          <a:bodyPr/>
          <a:lstStyle/>
          <a:p>
            <a:pPr algn="ctr"/>
            <a:r>
              <a:rPr lang="en-US" dirty="0" err="1" smtClean="0">
                <a:latin typeface="Century Gothic" panose="020B0502020202020204" pitchFamily="34" charset="0"/>
              </a:rPr>
              <a:t>RStudio</a:t>
            </a:r>
            <a:endParaRPr lang="en-US" dirty="0">
              <a:latin typeface="Century Gothic" panose="020B0502020202020204" pitchFamily="34" charset="0"/>
            </a:endParaRPr>
          </a:p>
        </p:txBody>
      </p:sp>
    </p:spTree>
    <p:extLst>
      <p:ext uri="{BB962C8B-B14F-4D97-AF65-F5344CB8AC3E}">
        <p14:creationId xmlns:p14="http://schemas.microsoft.com/office/powerpoint/2010/main" val="334776996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1"/>
            <a:ext cx="7886700" cy="1325563"/>
          </a:xfrm>
        </p:spPr>
        <p:txBody>
          <a:bodyPr/>
          <a:lstStyle/>
          <a:p>
            <a:pPr algn="ctr"/>
            <a:r>
              <a:rPr lang="en-US" dirty="0" err="1" smtClean="0">
                <a:latin typeface="Century Gothic" panose="020B0502020202020204" pitchFamily="34" charset="0"/>
              </a:rPr>
              <a:t>RStudio</a:t>
            </a:r>
            <a:endParaRPr lang="en-US" dirty="0">
              <a:latin typeface="Century Gothic" panose="020B0502020202020204" pitchFamily="34" charset="0"/>
            </a:endParaRPr>
          </a:p>
        </p:txBody>
      </p:sp>
      <p:pic>
        <p:nvPicPr>
          <p:cNvPr id="4" name="Picture 3"/>
          <p:cNvPicPr>
            <a:picLocks noChangeAspect="1"/>
          </p:cNvPicPr>
          <p:nvPr/>
        </p:nvPicPr>
        <p:blipFill rotWithShape="1">
          <a:blip r:embed="rId3"/>
          <a:srcRect l="33005" r="1" b="4489"/>
          <a:stretch/>
        </p:blipFill>
        <p:spPr>
          <a:xfrm>
            <a:off x="2953112" y="1175251"/>
            <a:ext cx="6285413" cy="5168002"/>
          </a:xfrm>
          <a:prstGeom prst="rect">
            <a:avLst/>
          </a:prstGeom>
        </p:spPr>
      </p:pic>
    </p:spTree>
    <p:extLst>
      <p:ext uri="{BB962C8B-B14F-4D97-AF65-F5344CB8AC3E}">
        <p14:creationId xmlns:p14="http://schemas.microsoft.com/office/powerpoint/2010/main" val="74657953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entury Gothic" panose="020B0502020202020204" pitchFamily="34" charset="0"/>
              </a:rPr>
              <a:t>Welcome!</a:t>
            </a:r>
            <a:endParaRPr lang="en-US" dirty="0">
              <a:latin typeface="Century Gothic" panose="020B0502020202020204" pitchFamily="34" charset="0"/>
            </a:endParaRPr>
          </a:p>
        </p:txBody>
      </p:sp>
      <p:sp>
        <p:nvSpPr>
          <p:cNvPr id="3" name="Content Placeholder 2"/>
          <p:cNvSpPr>
            <a:spLocks noGrp="1"/>
          </p:cNvSpPr>
          <p:nvPr>
            <p:ph idx="1"/>
          </p:nvPr>
        </p:nvSpPr>
        <p:spPr>
          <a:xfrm>
            <a:off x="845127" y="1828800"/>
            <a:ext cx="10515600" cy="4539343"/>
          </a:xfrm>
        </p:spPr>
        <p:txBody>
          <a:bodyPr>
            <a:normAutofit fontScale="85000" lnSpcReduction="20000"/>
          </a:bodyPr>
          <a:lstStyle/>
          <a:p>
            <a:pPr>
              <a:spcAft>
                <a:spcPts val="1200"/>
              </a:spcAft>
            </a:pPr>
            <a:r>
              <a:rPr lang="en-US" dirty="0" smtClean="0">
                <a:latin typeface="Arial" panose="020B0604020202020204" pitchFamily="34" charset="0"/>
                <a:cs typeface="Arial" panose="020B0604020202020204" pitchFamily="34" charset="0"/>
              </a:rPr>
              <a:t>Introductions</a:t>
            </a:r>
          </a:p>
          <a:p>
            <a:pPr>
              <a:spcAft>
                <a:spcPts val="1200"/>
              </a:spcAft>
            </a:pPr>
            <a:r>
              <a:rPr lang="en-US" dirty="0" smtClean="0">
                <a:latin typeface="Arial" panose="020B0604020202020204" pitchFamily="34" charset="0"/>
                <a:cs typeface="Arial" panose="020B0604020202020204" pitchFamily="34" charset="0"/>
              </a:rPr>
              <a:t>Pre-course Questionnaire</a:t>
            </a:r>
          </a:p>
          <a:p>
            <a:pPr>
              <a:spcAft>
                <a:spcPts val="1200"/>
              </a:spcAft>
            </a:pPr>
            <a:r>
              <a:rPr lang="en-US" dirty="0">
                <a:latin typeface="Arial" panose="020B0604020202020204" pitchFamily="34" charset="0"/>
                <a:cs typeface="Arial" panose="020B0604020202020204" pitchFamily="34" charset="0"/>
              </a:rPr>
              <a:t>Course Objectives</a:t>
            </a:r>
          </a:p>
          <a:p>
            <a:pPr>
              <a:spcAft>
                <a:spcPts val="1200"/>
              </a:spcAft>
            </a:pPr>
            <a:r>
              <a:rPr lang="en-US" dirty="0" smtClean="0">
                <a:latin typeface="Arial" panose="020B0604020202020204" pitchFamily="34" charset="0"/>
                <a:cs typeface="Arial" panose="020B0604020202020204" pitchFamily="34" charset="0"/>
              </a:rPr>
              <a:t>Overview</a:t>
            </a:r>
          </a:p>
          <a:p>
            <a:pPr>
              <a:spcAft>
                <a:spcPts val="600"/>
              </a:spcAft>
            </a:pPr>
            <a:r>
              <a:rPr lang="en-US" dirty="0" smtClean="0">
                <a:latin typeface="Arial" panose="020B0604020202020204" pitchFamily="34" charset="0"/>
                <a:cs typeface="Arial" panose="020B0604020202020204" pitchFamily="34" charset="0"/>
              </a:rPr>
              <a:t>Pre-course assignment</a:t>
            </a:r>
          </a:p>
          <a:p>
            <a:pPr lvl="1">
              <a:spcBef>
                <a:spcPts val="900"/>
              </a:spcBef>
              <a:spcAft>
                <a:spcPts val="600"/>
              </a:spcAft>
            </a:pPr>
            <a:r>
              <a:rPr lang="en-US" sz="2600" dirty="0" smtClean="0">
                <a:latin typeface="Arial" panose="020B0604020202020204" pitchFamily="34" charset="0"/>
                <a:cs typeface="Arial" panose="020B0604020202020204" pitchFamily="34" charset="0"/>
              </a:rPr>
              <a:t>History of the NASIS database</a:t>
            </a:r>
          </a:p>
          <a:p>
            <a:pPr lvl="1">
              <a:spcBef>
                <a:spcPts val="900"/>
              </a:spcBef>
              <a:spcAft>
                <a:spcPts val="600"/>
              </a:spcAft>
            </a:pPr>
            <a:r>
              <a:rPr lang="en-US" sz="2600" dirty="0" smtClean="0">
                <a:latin typeface="Arial" panose="020B0604020202020204" pitchFamily="34" charset="0"/>
                <a:cs typeface="Arial" panose="020B0604020202020204" pitchFamily="34" charset="0"/>
              </a:rPr>
              <a:t>Introduction to R and </a:t>
            </a:r>
            <a:r>
              <a:rPr lang="en-US" sz="2600" dirty="0" err="1" smtClean="0">
                <a:latin typeface="Arial" panose="020B0604020202020204" pitchFamily="34" charset="0"/>
                <a:cs typeface="Arial" panose="020B0604020202020204" pitchFamily="34" charset="0"/>
              </a:rPr>
              <a:t>RStudio</a:t>
            </a:r>
            <a:endParaRPr lang="en-US" sz="2600" dirty="0" smtClean="0">
              <a:latin typeface="Arial" panose="020B0604020202020204" pitchFamily="34" charset="0"/>
              <a:cs typeface="Arial" panose="020B0604020202020204" pitchFamily="34" charset="0"/>
            </a:endParaRPr>
          </a:p>
          <a:p>
            <a:pPr lvl="1">
              <a:spcBef>
                <a:spcPts val="900"/>
              </a:spcBef>
              <a:spcAft>
                <a:spcPts val="600"/>
              </a:spcAft>
            </a:pPr>
            <a:r>
              <a:rPr lang="en-US" sz="2600" dirty="0" smtClean="0">
                <a:latin typeface="Arial" panose="020B0604020202020204" pitchFamily="34" charset="0"/>
                <a:cs typeface="Arial" panose="020B0604020202020204" pitchFamily="34" charset="0"/>
              </a:rPr>
              <a:t>Installing packages in </a:t>
            </a:r>
            <a:r>
              <a:rPr lang="en-US" sz="2600" dirty="0" err="1" smtClean="0">
                <a:latin typeface="Arial" panose="020B0604020202020204" pitchFamily="34" charset="0"/>
                <a:cs typeface="Arial" panose="020B0604020202020204" pitchFamily="34" charset="0"/>
              </a:rPr>
              <a:t>RStudio</a:t>
            </a:r>
            <a:endParaRPr lang="en-US" sz="2600" dirty="0" smtClean="0">
              <a:latin typeface="Arial" panose="020B0604020202020204" pitchFamily="34" charset="0"/>
              <a:cs typeface="Arial" panose="020B0604020202020204" pitchFamily="34" charset="0"/>
            </a:endParaRPr>
          </a:p>
          <a:p>
            <a:pPr lvl="1">
              <a:spcBef>
                <a:spcPts val="900"/>
              </a:spcBef>
              <a:spcAft>
                <a:spcPts val="600"/>
              </a:spcAft>
            </a:pPr>
            <a:r>
              <a:rPr lang="en-US" sz="2600" dirty="0" smtClean="0">
                <a:latin typeface="Arial" panose="020B0604020202020204" pitchFamily="34" charset="0"/>
                <a:cs typeface="Arial" panose="020B0604020202020204" pitchFamily="34" charset="0"/>
              </a:rPr>
              <a:t>Establishing an ODBC to NASIS</a:t>
            </a:r>
          </a:p>
          <a:p>
            <a:pPr lvl="1"/>
            <a:endParaRPr lang="en-US" dirty="0" smtClean="0"/>
          </a:p>
          <a:p>
            <a:pPr lvl="1"/>
            <a:endParaRPr lang="en-US" dirty="0" smtClean="0"/>
          </a:p>
          <a:p>
            <a:pPr lvl="1"/>
            <a:endParaRPr lang="en-US" dirty="0" smtClean="0"/>
          </a:p>
          <a:p>
            <a:pPr lvl="1"/>
            <a:endParaRPr lang="en-US" dirty="0"/>
          </a:p>
        </p:txBody>
      </p:sp>
    </p:spTree>
    <p:extLst>
      <p:ext uri="{BB962C8B-B14F-4D97-AF65-F5344CB8AC3E}">
        <p14:creationId xmlns:p14="http://schemas.microsoft.com/office/powerpoint/2010/main" val="409955269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2957176" y="1175252"/>
            <a:ext cx="6281349" cy="5168001"/>
          </a:xfrm>
          <a:prstGeom prst="rect">
            <a:avLst/>
          </a:prstGeom>
        </p:spPr>
      </p:pic>
      <p:sp>
        <p:nvSpPr>
          <p:cNvPr id="2" name="Title 1"/>
          <p:cNvSpPr>
            <a:spLocks noGrp="1"/>
          </p:cNvSpPr>
          <p:nvPr>
            <p:ph type="title"/>
          </p:nvPr>
        </p:nvSpPr>
        <p:spPr>
          <a:xfrm>
            <a:off x="2152650" y="1"/>
            <a:ext cx="7886700" cy="1325563"/>
          </a:xfrm>
        </p:spPr>
        <p:txBody>
          <a:bodyPr/>
          <a:lstStyle/>
          <a:p>
            <a:pPr algn="ctr"/>
            <a:r>
              <a:rPr lang="en-US" dirty="0" err="1" smtClean="0">
                <a:latin typeface="Century Gothic" panose="020B0502020202020204" pitchFamily="34" charset="0"/>
              </a:rPr>
              <a:t>RStudio</a:t>
            </a:r>
            <a:endParaRPr lang="en-US" dirty="0">
              <a:latin typeface="Century Gothic" panose="020B0502020202020204" pitchFamily="34" charset="0"/>
            </a:endParaRPr>
          </a:p>
        </p:txBody>
      </p:sp>
    </p:spTree>
    <p:extLst>
      <p:ext uri="{BB962C8B-B14F-4D97-AF65-F5344CB8AC3E}">
        <p14:creationId xmlns:p14="http://schemas.microsoft.com/office/powerpoint/2010/main" val="390406715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2650" y="1"/>
            <a:ext cx="7886700" cy="1325563"/>
          </a:xfrm>
        </p:spPr>
        <p:txBody>
          <a:bodyPr/>
          <a:lstStyle/>
          <a:p>
            <a:pPr algn="ctr"/>
            <a:r>
              <a:rPr lang="en-US" dirty="0" err="1" smtClean="0">
                <a:latin typeface="Century Gothic" panose="020B0502020202020204" pitchFamily="34" charset="0"/>
              </a:rPr>
              <a:t>RStudio</a:t>
            </a:r>
            <a:endParaRPr lang="en-US" dirty="0">
              <a:latin typeface="Century Gothic" panose="020B0502020202020204" pitchFamily="34" charset="0"/>
            </a:endParaRPr>
          </a:p>
        </p:txBody>
      </p:sp>
      <p:pic>
        <p:nvPicPr>
          <p:cNvPr id="6" name="Picture 5"/>
          <p:cNvPicPr>
            <a:picLocks noChangeAspect="1"/>
          </p:cNvPicPr>
          <p:nvPr/>
        </p:nvPicPr>
        <p:blipFill>
          <a:blip r:embed="rId3"/>
          <a:stretch>
            <a:fillRect/>
          </a:stretch>
        </p:blipFill>
        <p:spPr>
          <a:xfrm>
            <a:off x="2957176" y="1175252"/>
            <a:ext cx="6281349" cy="5168001"/>
          </a:xfrm>
          <a:prstGeom prst="rect">
            <a:avLst/>
          </a:prstGeom>
        </p:spPr>
      </p:pic>
    </p:spTree>
    <p:extLst>
      <p:ext uri="{BB962C8B-B14F-4D97-AF65-F5344CB8AC3E}">
        <p14:creationId xmlns:p14="http://schemas.microsoft.com/office/powerpoint/2010/main" val="86414259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2957175" y="1175251"/>
            <a:ext cx="6281348" cy="5168001"/>
          </a:xfrm>
          <a:prstGeom prst="rect">
            <a:avLst/>
          </a:prstGeom>
        </p:spPr>
      </p:pic>
      <p:sp>
        <p:nvSpPr>
          <p:cNvPr id="2" name="Title 1"/>
          <p:cNvSpPr>
            <a:spLocks noGrp="1"/>
          </p:cNvSpPr>
          <p:nvPr>
            <p:ph type="title"/>
          </p:nvPr>
        </p:nvSpPr>
        <p:spPr>
          <a:xfrm>
            <a:off x="2152650" y="1"/>
            <a:ext cx="7886700" cy="1325563"/>
          </a:xfrm>
        </p:spPr>
        <p:txBody>
          <a:bodyPr/>
          <a:lstStyle/>
          <a:p>
            <a:pPr algn="ctr"/>
            <a:r>
              <a:rPr lang="en-US" dirty="0" err="1" smtClean="0">
                <a:latin typeface="Century Gothic" panose="020B0502020202020204" pitchFamily="34" charset="0"/>
              </a:rPr>
              <a:t>RStudio</a:t>
            </a:r>
            <a:endParaRPr lang="en-US" dirty="0">
              <a:latin typeface="Century Gothic" panose="020B0502020202020204" pitchFamily="34" charset="0"/>
            </a:endParaRPr>
          </a:p>
        </p:txBody>
      </p:sp>
      <p:pic>
        <p:nvPicPr>
          <p:cNvPr id="4" name="Picture 3"/>
          <p:cNvPicPr>
            <a:picLocks noChangeAspect="1"/>
          </p:cNvPicPr>
          <p:nvPr/>
        </p:nvPicPr>
        <p:blipFill>
          <a:blip r:embed="rId4"/>
          <a:stretch>
            <a:fillRect/>
          </a:stretch>
        </p:blipFill>
        <p:spPr>
          <a:xfrm>
            <a:off x="2957175" y="1175252"/>
            <a:ext cx="6281348" cy="5168001"/>
          </a:xfrm>
          <a:prstGeom prst="rect">
            <a:avLst/>
          </a:prstGeom>
        </p:spPr>
      </p:pic>
    </p:spTree>
    <p:extLst>
      <p:ext uri="{BB962C8B-B14F-4D97-AF65-F5344CB8AC3E}">
        <p14:creationId xmlns:p14="http://schemas.microsoft.com/office/powerpoint/2010/main" val="1316373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stretch>
            <a:fillRect/>
          </a:stretch>
        </p:blipFill>
        <p:spPr>
          <a:xfrm>
            <a:off x="2957175" y="1175249"/>
            <a:ext cx="6281348" cy="5168002"/>
          </a:xfrm>
          <a:prstGeom prst="rect">
            <a:avLst/>
          </a:prstGeom>
        </p:spPr>
      </p:pic>
      <p:sp>
        <p:nvSpPr>
          <p:cNvPr id="2" name="Title 1"/>
          <p:cNvSpPr>
            <a:spLocks noGrp="1"/>
          </p:cNvSpPr>
          <p:nvPr>
            <p:ph type="title"/>
          </p:nvPr>
        </p:nvSpPr>
        <p:spPr>
          <a:xfrm>
            <a:off x="2152650" y="1"/>
            <a:ext cx="7886700" cy="1325563"/>
          </a:xfrm>
        </p:spPr>
        <p:txBody>
          <a:bodyPr/>
          <a:lstStyle/>
          <a:p>
            <a:pPr algn="ctr"/>
            <a:r>
              <a:rPr lang="en-US" dirty="0" err="1" smtClean="0">
                <a:latin typeface="Century Gothic" panose="020B0502020202020204" pitchFamily="34" charset="0"/>
              </a:rPr>
              <a:t>RStudio</a:t>
            </a:r>
            <a:r>
              <a:rPr lang="en-US" dirty="0" smtClean="0">
                <a:latin typeface="Century Gothic" panose="020B0502020202020204" pitchFamily="34" charset="0"/>
              </a:rPr>
              <a:t> - Objects</a:t>
            </a:r>
            <a:endParaRPr lang="en-US" dirty="0">
              <a:latin typeface="Century Gothic" panose="020B0502020202020204" pitchFamily="34" charset="0"/>
            </a:endParaRPr>
          </a:p>
        </p:txBody>
      </p:sp>
      <p:pic>
        <p:nvPicPr>
          <p:cNvPr id="7" name="Picture 6"/>
          <p:cNvPicPr>
            <a:picLocks noChangeAspect="1"/>
          </p:cNvPicPr>
          <p:nvPr/>
        </p:nvPicPr>
        <p:blipFill>
          <a:blip r:embed="rId4"/>
          <a:stretch>
            <a:fillRect/>
          </a:stretch>
        </p:blipFill>
        <p:spPr>
          <a:xfrm>
            <a:off x="2957175" y="1175251"/>
            <a:ext cx="6281348" cy="5168001"/>
          </a:xfrm>
          <a:prstGeom prst="rect">
            <a:avLst/>
          </a:prstGeom>
        </p:spPr>
      </p:pic>
      <p:sp>
        <p:nvSpPr>
          <p:cNvPr id="3" name="TextBox 2"/>
          <p:cNvSpPr txBox="1"/>
          <p:nvPr/>
        </p:nvSpPr>
        <p:spPr>
          <a:xfrm>
            <a:off x="3842952" y="2553630"/>
            <a:ext cx="2014151" cy="646331"/>
          </a:xfrm>
          <a:prstGeom prst="rect">
            <a:avLst/>
          </a:prstGeom>
          <a:noFill/>
        </p:spPr>
        <p:txBody>
          <a:bodyPr wrap="square" rtlCol="0">
            <a:spAutoFit/>
          </a:bodyPr>
          <a:lstStyle/>
          <a:p>
            <a:r>
              <a:rPr lang="en-US" dirty="0" smtClean="0"/>
              <a:t>object &lt;- function</a:t>
            </a:r>
          </a:p>
          <a:p>
            <a:r>
              <a:rPr lang="en-US" dirty="0" smtClean="0"/>
              <a:t>object = function</a:t>
            </a:r>
            <a:endParaRPr lang="en-US" dirty="0"/>
          </a:p>
        </p:txBody>
      </p:sp>
    </p:spTree>
    <p:extLst>
      <p:ext uri="{BB962C8B-B14F-4D97-AF65-F5344CB8AC3E}">
        <p14:creationId xmlns:p14="http://schemas.microsoft.com/office/powerpoint/2010/main" val="2236410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957175" y="1175249"/>
            <a:ext cx="6281348" cy="5168002"/>
          </a:xfrm>
          <a:prstGeom prst="rect">
            <a:avLst/>
          </a:prstGeom>
        </p:spPr>
      </p:pic>
      <p:sp>
        <p:nvSpPr>
          <p:cNvPr id="2" name="Title 1"/>
          <p:cNvSpPr>
            <a:spLocks noGrp="1"/>
          </p:cNvSpPr>
          <p:nvPr>
            <p:ph type="title"/>
          </p:nvPr>
        </p:nvSpPr>
        <p:spPr>
          <a:xfrm>
            <a:off x="2152650" y="1"/>
            <a:ext cx="7886700" cy="1325563"/>
          </a:xfrm>
        </p:spPr>
        <p:txBody>
          <a:bodyPr/>
          <a:lstStyle/>
          <a:p>
            <a:pPr algn="ctr"/>
            <a:r>
              <a:rPr lang="en-US" dirty="0" err="1" smtClean="0">
                <a:latin typeface="Century Gothic" panose="020B0502020202020204" pitchFamily="34" charset="0"/>
              </a:rPr>
              <a:t>RStudio</a:t>
            </a:r>
            <a:endParaRPr lang="en-US" dirty="0">
              <a:latin typeface="Century Gothic" panose="020B0502020202020204" pitchFamily="34" charset="0"/>
            </a:endParaRPr>
          </a:p>
        </p:txBody>
      </p:sp>
      <p:pic>
        <p:nvPicPr>
          <p:cNvPr id="3" name="Picture 2"/>
          <p:cNvPicPr>
            <a:picLocks noChangeAspect="1"/>
          </p:cNvPicPr>
          <p:nvPr/>
        </p:nvPicPr>
        <p:blipFill>
          <a:blip r:embed="rId4"/>
          <a:stretch>
            <a:fillRect/>
          </a:stretch>
        </p:blipFill>
        <p:spPr>
          <a:xfrm>
            <a:off x="2957175" y="1175249"/>
            <a:ext cx="6281348" cy="5168002"/>
          </a:xfrm>
          <a:prstGeom prst="rect">
            <a:avLst/>
          </a:prstGeom>
          <a:ln>
            <a:noFill/>
          </a:ln>
        </p:spPr>
      </p:pic>
    </p:spTree>
    <p:extLst>
      <p:ext uri="{BB962C8B-B14F-4D97-AF65-F5344CB8AC3E}">
        <p14:creationId xmlns:p14="http://schemas.microsoft.com/office/powerpoint/2010/main" val="2302513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2957175" y="1175250"/>
            <a:ext cx="6281348" cy="5168002"/>
          </a:xfrm>
          <a:prstGeom prst="rect">
            <a:avLst/>
          </a:prstGeom>
        </p:spPr>
      </p:pic>
      <p:pic>
        <p:nvPicPr>
          <p:cNvPr id="6" name="Picture 5"/>
          <p:cNvPicPr>
            <a:picLocks noChangeAspect="1"/>
          </p:cNvPicPr>
          <p:nvPr/>
        </p:nvPicPr>
        <p:blipFill>
          <a:blip r:embed="rId4"/>
          <a:stretch>
            <a:fillRect/>
          </a:stretch>
        </p:blipFill>
        <p:spPr>
          <a:xfrm>
            <a:off x="2957175" y="1175249"/>
            <a:ext cx="6281348" cy="5168002"/>
          </a:xfrm>
          <a:prstGeom prst="rect">
            <a:avLst/>
          </a:prstGeom>
        </p:spPr>
      </p:pic>
      <p:sp>
        <p:nvSpPr>
          <p:cNvPr id="2" name="Title 1"/>
          <p:cNvSpPr>
            <a:spLocks noGrp="1"/>
          </p:cNvSpPr>
          <p:nvPr>
            <p:ph type="title"/>
          </p:nvPr>
        </p:nvSpPr>
        <p:spPr>
          <a:xfrm>
            <a:off x="2152650" y="1"/>
            <a:ext cx="7886700" cy="1325563"/>
          </a:xfrm>
        </p:spPr>
        <p:txBody>
          <a:bodyPr/>
          <a:lstStyle/>
          <a:p>
            <a:pPr algn="ctr"/>
            <a:r>
              <a:rPr lang="en-US" dirty="0" err="1" smtClean="0">
                <a:latin typeface="Century Gothic" panose="020B0502020202020204" pitchFamily="34" charset="0"/>
              </a:rPr>
              <a:t>RStudio</a:t>
            </a:r>
            <a:endParaRPr lang="en-US" dirty="0">
              <a:latin typeface="Century Gothic" panose="020B0502020202020204" pitchFamily="34" charset="0"/>
            </a:endParaRPr>
          </a:p>
        </p:txBody>
      </p:sp>
      <p:pic>
        <p:nvPicPr>
          <p:cNvPr id="5" name="Picture 4"/>
          <p:cNvPicPr>
            <a:picLocks noChangeAspect="1"/>
          </p:cNvPicPr>
          <p:nvPr/>
        </p:nvPicPr>
        <p:blipFill>
          <a:blip r:embed="rId5"/>
          <a:stretch>
            <a:fillRect/>
          </a:stretch>
        </p:blipFill>
        <p:spPr>
          <a:xfrm>
            <a:off x="2955326" y="1175249"/>
            <a:ext cx="6281348" cy="5168002"/>
          </a:xfrm>
          <a:prstGeom prst="rect">
            <a:avLst/>
          </a:prstGeom>
        </p:spPr>
      </p:pic>
    </p:spTree>
    <p:extLst>
      <p:ext uri="{BB962C8B-B14F-4D97-AF65-F5344CB8AC3E}">
        <p14:creationId xmlns:p14="http://schemas.microsoft.com/office/powerpoint/2010/main" val="663243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33824" y="0"/>
            <a:ext cx="8528050" cy="1325563"/>
          </a:xfrm>
        </p:spPr>
        <p:txBody>
          <a:bodyPr>
            <a:normAutofit/>
          </a:bodyPr>
          <a:lstStyle/>
          <a:p>
            <a:pPr algn="ctr"/>
            <a:r>
              <a:rPr lang="en-US" dirty="0" err="1" smtClean="0">
                <a:latin typeface="Century Gothic" panose="020B0502020202020204" pitchFamily="34" charset="0"/>
              </a:rPr>
              <a:t>RStudio</a:t>
            </a:r>
            <a:r>
              <a:rPr lang="en-US" dirty="0" smtClean="0">
                <a:latin typeface="Century Gothic" panose="020B0502020202020204" pitchFamily="34" charset="0"/>
              </a:rPr>
              <a:t> – Installing Packages</a:t>
            </a:r>
            <a:endParaRPr lang="en-US" dirty="0">
              <a:latin typeface="Century Gothic" panose="020B0502020202020204" pitchFamily="34" charset="0"/>
            </a:endParaRPr>
          </a:p>
        </p:txBody>
      </p:sp>
      <p:grpSp>
        <p:nvGrpSpPr>
          <p:cNvPr id="7" name="Group 6"/>
          <p:cNvGrpSpPr/>
          <p:nvPr/>
        </p:nvGrpSpPr>
        <p:grpSpPr>
          <a:xfrm>
            <a:off x="2957175" y="1175249"/>
            <a:ext cx="6281348" cy="5168002"/>
            <a:chOff x="1293838" y="881424"/>
            <a:chExt cx="6281348" cy="5168002"/>
          </a:xfrm>
        </p:grpSpPr>
        <p:pic>
          <p:nvPicPr>
            <p:cNvPr id="8" name="Picture 7"/>
            <p:cNvPicPr>
              <a:picLocks noChangeAspect="1"/>
            </p:cNvPicPr>
            <p:nvPr/>
          </p:nvPicPr>
          <p:blipFill>
            <a:blip r:embed="rId3"/>
            <a:stretch>
              <a:fillRect/>
            </a:stretch>
          </p:blipFill>
          <p:spPr>
            <a:xfrm>
              <a:off x="1293838" y="881424"/>
              <a:ext cx="6281348" cy="5168002"/>
            </a:xfrm>
            <a:prstGeom prst="rect">
              <a:avLst/>
            </a:prstGeom>
          </p:spPr>
        </p:pic>
        <p:sp>
          <p:nvSpPr>
            <p:cNvPr id="9" name="Rectangle 8"/>
            <p:cNvSpPr/>
            <p:nvPr/>
          </p:nvSpPr>
          <p:spPr>
            <a:xfrm>
              <a:off x="1402080" y="4815840"/>
              <a:ext cx="2978331" cy="10798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rotWithShape="1">
            <a:blip r:embed="rId3"/>
            <a:srcRect l="1862" t="93322" r="51693" b="2865"/>
            <a:stretch/>
          </p:blipFill>
          <p:spPr>
            <a:xfrm>
              <a:off x="1411671" y="4821382"/>
              <a:ext cx="2917371" cy="197070"/>
            </a:xfrm>
            <a:prstGeom prst="rect">
              <a:avLst/>
            </a:prstGeom>
          </p:spPr>
        </p:pic>
      </p:grpSp>
      <p:pic>
        <p:nvPicPr>
          <p:cNvPr id="5" name="Picture 4"/>
          <p:cNvPicPr>
            <a:picLocks noChangeAspect="1"/>
          </p:cNvPicPr>
          <p:nvPr/>
        </p:nvPicPr>
        <p:blipFill>
          <a:blip r:embed="rId4"/>
          <a:stretch>
            <a:fillRect/>
          </a:stretch>
        </p:blipFill>
        <p:spPr>
          <a:xfrm>
            <a:off x="2957175" y="1175249"/>
            <a:ext cx="6281348" cy="5168002"/>
          </a:xfrm>
          <a:prstGeom prst="rect">
            <a:avLst/>
          </a:prstGeom>
        </p:spPr>
      </p:pic>
    </p:spTree>
    <p:extLst>
      <p:ext uri="{BB962C8B-B14F-4D97-AF65-F5344CB8AC3E}">
        <p14:creationId xmlns:p14="http://schemas.microsoft.com/office/powerpoint/2010/main" val="2888694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3065418" y="5109666"/>
            <a:ext cx="2978331" cy="1079863"/>
            <a:chOff x="1402080" y="4815840"/>
            <a:chExt cx="2978331" cy="1079863"/>
          </a:xfrm>
        </p:grpSpPr>
        <p:sp>
          <p:nvSpPr>
            <p:cNvPr id="9" name="Rectangle 8"/>
            <p:cNvSpPr/>
            <p:nvPr/>
          </p:nvSpPr>
          <p:spPr>
            <a:xfrm>
              <a:off x="1402080" y="4815840"/>
              <a:ext cx="2978331" cy="10798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p:cNvPicPr>
              <a:picLocks noChangeAspect="1"/>
            </p:cNvPicPr>
            <p:nvPr/>
          </p:nvPicPr>
          <p:blipFill rotWithShape="1">
            <a:blip r:embed="rId3"/>
            <a:srcRect l="1862" t="93322" r="51693" b="2865"/>
            <a:stretch/>
          </p:blipFill>
          <p:spPr>
            <a:xfrm>
              <a:off x="1411671" y="4821382"/>
              <a:ext cx="2917371" cy="197070"/>
            </a:xfrm>
            <a:prstGeom prst="rect">
              <a:avLst/>
            </a:prstGeom>
          </p:spPr>
        </p:pic>
      </p:grpSp>
      <p:grpSp>
        <p:nvGrpSpPr>
          <p:cNvPr id="6" name="Group 5"/>
          <p:cNvGrpSpPr/>
          <p:nvPr/>
        </p:nvGrpSpPr>
        <p:grpSpPr>
          <a:xfrm>
            <a:off x="2955326" y="1175249"/>
            <a:ext cx="6283197" cy="5168002"/>
            <a:chOff x="1431325" y="1325561"/>
            <a:chExt cx="6283197" cy="5168002"/>
          </a:xfrm>
        </p:grpSpPr>
        <p:grpSp>
          <p:nvGrpSpPr>
            <p:cNvPr id="3" name="Group 2"/>
            <p:cNvGrpSpPr/>
            <p:nvPr/>
          </p:nvGrpSpPr>
          <p:grpSpPr>
            <a:xfrm>
              <a:off x="1431325" y="1325561"/>
              <a:ext cx="6283197" cy="5168002"/>
              <a:chOff x="1431325" y="1325561"/>
              <a:chExt cx="6283197" cy="5168002"/>
            </a:xfrm>
          </p:grpSpPr>
          <p:grpSp>
            <p:nvGrpSpPr>
              <p:cNvPr id="11" name="Group 10"/>
              <p:cNvGrpSpPr/>
              <p:nvPr/>
            </p:nvGrpSpPr>
            <p:grpSpPr>
              <a:xfrm>
                <a:off x="1431325" y="1325561"/>
                <a:ext cx="6283197" cy="5168002"/>
                <a:chOff x="1374560" y="1325561"/>
                <a:chExt cx="6281348" cy="5168002"/>
              </a:xfrm>
            </p:grpSpPr>
            <p:pic>
              <p:nvPicPr>
                <p:cNvPr id="12" name="Picture 11"/>
                <p:cNvPicPr>
                  <a:picLocks noChangeAspect="1"/>
                </p:cNvPicPr>
                <p:nvPr/>
              </p:nvPicPr>
              <p:blipFill>
                <a:blip r:embed="rId4"/>
                <a:stretch>
                  <a:fillRect/>
                </a:stretch>
              </p:blipFill>
              <p:spPr>
                <a:xfrm>
                  <a:off x="1374560" y="1325561"/>
                  <a:ext cx="6281348" cy="5168002"/>
                </a:xfrm>
                <a:prstGeom prst="rect">
                  <a:avLst/>
                </a:prstGeom>
              </p:spPr>
            </p:pic>
            <p:pic>
              <p:nvPicPr>
                <p:cNvPr id="13" name="Picture 12"/>
                <p:cNvPicPr>
                  <a:picLocks noChangeAspect="1"/>
                </p:cNvPicPr>
                <p:nvPr/>
              </p:nvPicPr>
              <p:blipFill rotWithShape="1">
                <a:blip r:embed="rId5"/>
                <a:srcRect l="32047" t="35352" r="31900" b="31599"/>
                <a:stretch/>
              </p:blipFill>
              <p:spPr>
                <a:xfrm>
                  <a:off x="2544171" y="2783998"/>
                  <a:ext cx="2254371" cy="1713979"/>
                </a:xfrm>
                <a:prstGeom prst="rect">
                  <a:avLst/>
                </a:prstGeom>
              </p:spPr>
            </p:pic>
          </p:grpSp>
          <p:pic>
            <p:nvPicPr>
              <p:cNvPr id="14" name="Picture 13"/>
              <p:cNvPicPr>
                <a:picLocks noChangeAspect="1"/>
              </p:cNvPicPr>
              <p:nvPr/>
            </p:nvPicPr>
            <p:blipFill rotWithShape="1">
              <a:blip r:embed="rId6"/>
              <a:srcRect t="99115"/>
              <a:stretch/>
            </p:blipFill>
            <p:spPr>
              <a:xfrm>
                <a:off x="1433174" y="6447844"/>
                <a:ext cx="6281348" cy="45719"/>
              </a:xfrm>
              <a:prstGeom prst="rect">
                <a:avLst/>
              </a:prstGeom>
            </p:spPr>
          </p:pic>
        </p:grpSp>
        <p:sp>
          <p:nvSpPr>
            <p:cNvPr id="4" name="Rectangle 3"/>
            <p:cNvSpPr/>
            <p:nvPr/>
          </p:nvSpPr>
          <p:spPr>
            <a:xfrm>
              <a:off x="4919690" y="2704038"/>
              <a:ext cx="2386457" cy="1599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5" name="Picture 14"/>
          <p:cNvPicPr>
            <a:picLocks noChangeAspect="1"/>
          </p:cNvPicPr>
          <p:nvPr/>
        </p:nvPicPr>
        <p:blipFill rotWithShape="1">
          <a:blip r:embed="rId7"/>
          <a:srcRect l="1627" t="66136" r="47422" b="2532"/>
          <a:stretch/>
        </p:blipFill>
        <p:spPr>
          <a:xfrm>
            <a:off x="3057525" y="4593138"/>
            <a:ext cx="3200400" cy="1619250"/>
          </a:xfrm>
          <a:prstGeom prst="rect">
            <a:avLst/>
          </a:prstGeom>
        </p:spPr>
      </p:pic>
      <p:sp>
        <p:nvSpPr>
          <p:cNvPr id="16" name="Title 1"/>
          <p:cNvSpPr txBox="1">
            <a:spLocks/>
          </p:cNvSpPr>
          <p:nvPr/>
        </p:nvSpPr>
        <p:spPr>
          <a:xfrm>
            <a:off x="1833824" y="0"/>
            <a:ext cx="852805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defRPr>
            </a:lvl1pPr>
          </a:lstStyle>
          <a:p>
            <a:pPr algn="ctr"/>
            <a:r>
              <a:rPr lang="en-US" dirty="0" err="1" smtClean="0">
                <a:solidFill>
                  <a:schemeClr val="tx1"/>
                </a:solidFill>
                <a:latin typeface="Century Gothic" panose="020B0502020202020204" pitchFamily="34" charset="0"/>
              </a:rPr>
              <a:t>RStudio</a:t>
            </a:r>
            <a:r>
              <a:rPr lang="en-US" dirty="0" smtClean="0">
                <a:solidFill>
                  <a:schemeClr val="tx1"/>
                </a:solidFill>
                <a:latin typeface="Century Gothic" panose="020B0502020202020204" pitchFamily="34" charset="0"/>
              </a:rPr>
              <a:t> – Installing Packages</a:t>
            </a:r>
            <a:endParaRPr lang="en-US" dirty="0">
              <a:solidFill>
                <a:schemeClr val="tx1"/>
              </a:solidFill>
              <a:latin typeface="Century Gothic" panose="020B0502020202020204" pitchFamily="34" charset="0"/>
            </a:endParaRPr>
          </a:p>
        </p:txBody>
      </p:sp>
    </p:spTree>
    <p:extLst>
      <p:ext uri="{BB962C8B-B14F-4D97-AF65-F5344CB8AC3E}">
        <p14:creationId xmlns:p14="http://schemas.microsoft.com/office/powerpoint/2010/main" val="2490936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2957175" y="1175251"/>
            <a:ext cx="6281348" cy="5168003"/>
            <a:chOff x="1433175" y="1325562"/>
            <a:chExt cx="6281348" cy="5168003"/>
          </a:xfrm>
        </p:grpSpPr>
        <p:grpSp>
          <p:nvGrpSpPr>
            <p:cNvPr id="4" name="Group 3"/>
            <p:cNvGrpSpPr/>
            <p:nvPr/>
          </p:nvGrpSpPr>
          <p:grpSpPr>
            <a:xfrm>
              <a:off x="1433175" y="1325562"/>
              <a:ext cx="6281348" cy="5168003"/>
              <a:chOff x="1452421" y="1325561"/>
              <a:chExt cx="6262101" cy="5168003"/>
            </a:xfrm>
          </p:grpSpPr>
          <p:pic>
            <p:nvPicPr>
              <p:cNvPr id="5" name="Picture 4"/>
              <p:cNvPicPr>
                <a:picLocks noChangeAspect="1"/>
              </p:cNvPicPr>
              <p:nvPr/>
            </p:nvPicPr>
            <p:blipFill>
              <a:blip r:embed="rId3"/>
              <a:stretch>
                <a:fillRect/>
              </a:stretch>
            </p:blipFill>
            <p:spPr>
              <a:xfrm>
                <a:off x="1452421" y="1325561"/>
                <a:ext cx="6262101" cy="5168003"/>
              </a:xfrm>
              <a:prstGeom prst="rect">
                <a:avLst/>
              </a:prstGeom>
            </p:spPr>
          </p:pic>
          <p:pic>
            <p:nvPicPr>
              <p:cNvPr id="6" name="Picture 5"/>
              <p:cNvPicPr>
                <a:picLocks noChangeAspect="1"/>
              </p:cNvPicPr>
              <p:nvPr/>
            </p:nvPicPr>
            <p:blipFill rotWithShape="1">
              <a:blip r:embed="rId4"/>
              <a:srcRect l="55273" t="29048" r="1509" b="69195"/>
              <a:stretch/>
            </p:blipFill>
            <p:spPr>
              <a:xfrm>
                <a:off x="4912416" y="2726706"/>
                <a:ext cx="2706330" cy="90810"/>
              </a:xfrm>
              <a:prstGeom prst="rect">
                <a:avLst/>
              </a:prstGeom>
            </p:spPr>
          </p:pic>
        </p:grpSp>
        <p:sp>
          <p:nvSpPr>
            <p:cNvPr id="3" name="Rectangle 2"/>
            <p:cNvSpPr/>
            <p:nvPr/>
          </p:nvSpPr>
          <p:spPr>
            <a:xfrm>
              <a:off x="4903805" y="2817517"/>
              <a:ext cx="2316145" cy="1542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itle 1"/>
          <p:cNvSpPr txBox="1">
            <a:spLocks/>
          </p:cNvSpPr>
          <p:nvPr/>
        </p:nvSpPr>
        <p:spPr>
          <a:xfrm>
            <a:off x="1833824" y="0"/>
            <a:ext cx="852805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defRPr>
            </a:lvl1pPr>
          </a:lstStyle>
          <a:p>
            <a:pPr algn="ctr"/>
            <a:r>
              <a:rPr lang="en-US" dirty="0" err="1" smtClean="0">
                <a:solidFill>
                  <a:schemeClr val="tx1"/>
                </a:solidFill>
                <a:latin typeface="Century Gothic" panose="020B0502020202020204" pitchFamily="34" charset="0"/>
              </a:rPr>
              <a:t>RStudio</a:t>
            </a:r>
            <a:r>
              <a:rPr lang="en-US" dirty="0" smtClean="0">
                <a:solidFill>
                  <a:schemeClr val="tx1"/>
                </a:solidFill>
                <a:latin typeface="Century Gothic" panose="020B0502020202020204" pitchFamily="34" charset="0"/>
              </a:rPr>
              <a:t> – Installing Packages</a:t>
            </a:r>
            <a:endParaRPr lang="en-US" dirty="0">
              <a:solidFill>
                <a:schemeClr val="tx1"/>
              </a:solidFill>
              <a:latin typeface="Century Gothic" panose="020B0502020202020204" pitchFamily="34" charset="0"/>
            </a:endParaRPr>
          </a:p>
        </p:txBody>
      </p:sp>
    </p:spTree>
    <p:extLst>
      <p:ext uri="{BB962C8B-B14F-4D97-AF65-F5344CB8AC3E}">
        <p14:creationId xmlns:p14="http://schemas.microsoft.com/office/powerpoint/2010/main" val="238238453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2957175" y="1175251"/>
            <a:ext cx="6281348" cy="5168003"/>
            <a:chOff x="1433175" y="1325562"/>
            <a:chExt cx="6281348" cy="5168003"/>
          </a:xfrm>
        </p:grpSpPr>
        <p:grpSp>
          <p:nvGrpSpPr>
            <p:cNvPr id="4" name="Group 3"/>
            <p:cNvGrpSpPr/>
            <p:nvPr/>
          </p:nvGrpSpPr>
          <p:grpSpPr>
            <a:xfrm>
              <a:off x="1433175" y="1325562"/>
              <a:ext cx="6281348" cy="5168003"/>
              <a:chOff x="1452421" y="1325561"/>
              <a:chExt cx="6262101" cy="5168003"/>
            </a:xfrm>
          </p:grpSpPr>
          <p:pic>
            <p:nvPicPr>
              <p:cNvPr id="5" name="Picture 4"/>
              <p:cNvPicPr>
                <a:picLocks noChangeAspect="1"/>
              </p:cNvPicPr>
              <p:nvPr/>
            </p:nvPicPr>
            <p:blipFill>
              <a:blip r:embed="rId3"/>
              <a:stretch>
                <a:fillRect/>
              </a:stretch>
            </p:blipFill>
            <p:spPr>
              <a:xfrm>
                <a:off x="1452421" y="1325561"/>
                <a:ext cx="6262101" cy="5168003"/>
              </a:xfrm>
              <a:prstGeom prst="rect">
                <a:avLst/>
              </a:prstGeom>
            </p:spPr>
          </p:pic>
          <p:pic>
            <p:nvPicPr>
              <p:cNvPr id="6" name="Picture 5"/>
              <p:cNvPicPr>
                <a:picLocks noChangeAspect="1"/>
              </p:cNvPicPr>
              <p:nvPr/>
            </p:nvPicPr>
            <p:blipFill rotWithShape="1">
              <a:blip r:embed="rId4"/>
              <a:srcRect l="55273" t="29048" r="1509" b="69195"/>
              <a:stretch/>
            </p:blipFill>
            <p:spPr>
              <a:xfrm>
                <a:off x="4912416" y="2726706"/>
                <a:ext cx="2706330" cy="90810"/>
              </a:xfrm>
              <a:prstGeom prst="rect">
                <a:avLst/>
              </a:prstGeom>
            </p:spPr>
          </p:pic>
        </p:grpSp>
        <p:sp>
          <p:nvSpPr>
            <p:cNvPr id="3" name="Rectangle 2"/>
            <p:cNvSpPr/>
            <p:nvPr/>
          </p:nvSpPr>
          <p:spPr>
            <a:xfrm>
              <a:off x="4903805" y="2817517"/>
              <a:ext cx="2316145" cy="1542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itle 1"/>
          <p:cNvSpPr txBox="1">
            <a:spLocks/>
          </p:cNvSpPr>
          <p:nvPr/>
        </p:nvSpPr>
        <p:spPr>
          <a:xfrm>
            <a:off x="1833824" y="0"/>
            <a:ext cx="852805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bg1"/>
                </a:solidFill>
                <a:latin typeface="+mj-lt"/>
                <a:ea typeface="+mj-ea"/>
                <a:cs typeface="+mj-cs"/>
              </a:defRPr>
            </a:lvl1pPr>
          </a:lstStyle>
          <a:p>
            <a:pPr algn="ctr"/>
            <a:r>
              <a:rPr lang="en-US" dirty="0" err="1" smtClean="0">
                <a:solidFill>
                  <a:schemeClr val="tx1"/>
                </a:solidFill>
                <a:latin typeface="Century Gothic" panose="020B0502020202020204" pitchFamily="34" charset="0"/>
              </a:rPr>
              <a:t>RStudio</a:t>
            </a:r>
            <a:r>
              <a:rPr lang="en-US" dirty="0" smtClean="0">
                <a:solidFill>
                  <a:schemeClr val="tx1"/>
                </a:solidFill>
                <a:latin typeface="Century Gothic" panose="020B0502020202020204" pitchFamily="34" charset="0"/>
              </a:rPr>
              <a:t> – Installing Packages</a:t>
            </a:r>
            <a:endParaRPr lang="en-US" dirty="0">
              <a:solidFill>
                <a:schemeClr val="tx1"/>
              </a:solidFill>
              <a:latin typeface="Century Gothic" panose="020B0502020202020204" pitchFamily="34" charset="0"/>
            </a:endParaRPr>
          </a:p>
        </p:txBody>
      </p:sp>
      <p:pic>
        <p:nvPicPr>
          <p:cNvPr id="2" name="Picture 1"/>
          <p:cNvPicPr>
            <a:picLocks noChangeAspect="1"/>
          </p:cNvPicPr>
          <p:nvPr/>
        </p:nvPicPr>
        <p:blipFill rotWithShape="1">
          <a:blip r:embed="rId5"/>
          <a:srcRect l="21699" t="2745" r="64920" b="72293"/>
          <a:stretch/>
        </p:blipFill>
        <p:spPr>
          <a:xfrm>
            <a:off x="5048518" y="1375850"/>
            <a:ext cx="1184559" cy="1326525"/>
          </a:xfrm>
          <a:prstGeom prst="rect">
            <a:avLst/>
          </a:prstGeom>
        </p:spPr>
      </p:pic>
    </p:spTree>
    <p:extLst>
      <p:ext uri="{BB962C8B-B14F-4D97-AF65-F5344CB8AC3E}">
        <p14:creationId xmlns:p14="http://schemas.microsoft.com/office/powerpoint/2010/main" val="236708704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entury Gothic" panose="020B0502020202020204" pitchFamily="34" charset="0"/>
              </a:rPr>
              <a:t>Introductions</a:t>
            </a:r>
            <a:endParaRPr lang="en-US" dirty="0">
              <a:latin typeface="Century Gothic" panose="020B0502020202020204" pitchFamily="34" charset="0"/>
            </a:endParaRPr>
          </a:p>
        </p:txBody>
      </p:sp>
      <p:sp>
        <p:nvSpPr>
          <p:cNvPr id="3" name="Content Placeholder 2"/>
          <p:cNvSpPr>
            <a:spLocks noGrp="1"/>
          </p:cNvSpPr>
          <p:nvPr>
            <p:ph idx="1"/>
          </p:nvPr>
        </p:nvSpPr>
        <p:spPr/>
        <p:txBody>
          <a:bodyPr/>
          <a:lstStyle/>
          <a:p>
            <a:pPr marL="0" indent="0">
              <a:spcAft>
                <a:spcPts val="1200"/>
              </a:spcAft>
              <a:buNone/>
            </a:pPr>
            <a:r>
              <a:rPr lang="en-US" dirty="0" smtClean="0">
                <a:latin typeface="Arial" panose="020B0604020202020204" pitchFamily="34" charset="0"/>
                <a:cs typeface="Arial" panose="020B0604020202020204" pitchFamily="34" charset="0"/>
              </a:rPr>
              <a:t>Name</a:t>
            </a:r>
          </a:p>
          <a:p>
            <a:pPr marL="0" indent="0">
              <a:spcAft>
                <a:spcPts val="1200"/>
              </a:spcAft>
              <a:buNone/>
            </a:pPr>
            <a:r>
              <a:rPr lang="en-US" dirty="0" smtClean="0">
                <a:latin typeface="Arial" panose="020B0604020202020204" pitchFamily="34" charset="0"/>
                <a:cs typeface="Arial" panose="020B0604020202020204" pitchFamily="34" charset="0"/>
              </a:rPr>
              <a:t>Job Title</a:t>
            </a:r>
          </a:p>
          <a:p>
            <a:pPr marL="0" indent="0">
              <a:spcAft>
                <a:spcPts val="1200"/>
              </a:spcAft>
              <a:buNone/>
            </a:pPr>
            <a:r>
              <a:rPr lang="en-US" dirty="0" smtClean="0">
                <a:latin typeface="Arial" panose="020B0604020202020204" pitchFamily="34" charset="0"/>
                <a:cs typeface="Arial" panose="020B0604020202020204" pitchFamily="34" charset="0"/>
              </a:rPr>
              <a:t>Location</a:t>
            </a:r>
          </a:p>
          <a:p>
            <a:pPr marL="0" indent="0">
              <a:spcAft>
                <a:spcPts val="1200"/>
              </a:spcAft>
              <a:buNone/>
            </a:pPr>
            <a:r>
              <a:rPr lang="en-US" dirty="0" smtClean="0">
                <a:latin typeface="Arial" panose="020B0604020202020204" pitchFamily="34" charset="0"/>
                <a:cs typeface="Arial" panose="020B0604020202020204" pitchFamily="34" charset="0"/>
              </a:rPr>
              <a:t>Something Interesting </a:t>
            </a:r>
            <a:r>
              <a:rPr lang="en-US" dirty="0">
                <a:latin typeface="Arial" panose="020B0604020202020204" pitchFamily="34" charset="0"/>
                <a:cs typeface="Arial" panose="020B0604020202020204" pitchFamily="34" charset="0"/>
              </a:rPr>
              <a:t>A</a:t>
            </a:r>
            <a:r>
              <a:rPr lang="en-US" dirty="0" smtClean="0">
                <a:latin typeface="Arial" panose="020B0604020202020204" pitchFamily="34" charset="0"/>
                <a:cs typeface="Arial" panose="020B0604020202020204" pitchFamily="34" charset="0"/>
              </a:rPr>
              <a:t>bout Yourself</a:t>
            </a:r>
          </a:p>
        </p:txBody>
      </p:sp>
    </p:spTree>
    <p:extLst>
      <p:ext uri="{BB962C8B-B14F-4D97-AF65-F5344CB8AC3E}">
        <p14:creationId xmlns:p14="http://schemas.microsoft.com/office/powerpoint/2010/main" val="356138558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latin typeface="Century Gothic" panose="020B0502020202020204" pitchFamily="34" charset="0"/>
              </a:rPr>
              <a:t>Pre-course Assignment: </a:t>
            </a:r>
            <a:br>
              <a:rPr lang="en-US" dirty="0" smtClean="0">
                <a:latin typeface="Century Gothic" panose="020B0502020202020204" pitchFamily="34" charset="0"/>
              </a:rPr>
            </a:br>
            <a:r>
              <a:rPr lang="en-US" dirty="0" smtClean="0">
                <a:latin typeface="Century Gothic" panose="020B0502020202020204" pitchFamily="34" charset="0"/>
              </a:rPr>
              <a:t>Open Database Connection (ODBC)</a:t>
            </a:r>
            <a:endParaRPr lang="en-US" dirty="0">
              <a:latin typeface="Century Gothic" panose="020B0502020202020204" pitchFamily="34" charset="0"/>
            </a:endParaRPr>
          </a:p>
        </p:txBody>
      </p:sp>
      <p:sp>
        <p:nvSpPr>
          <p:cNvPr id="3" name="Content Placeholder 2"/>
          <p:cNvSpPr>
            <a:spLocks noGrp="1"/>
          </p:cNvSpPr>
          <p:nvPr>
            <p:ph idx="1"/>
          </p:nvPr>
        </p:nvSpPr>
        <p:spPr>
          <a:xfrm>
            <a:off x="838200" y="1825624"/>
            <a:ext cx="10147126" cy="4625280"/>
          </a:xfrm>
        </p:spPr>
        <p:txBody>
          <a:bodyPr>
            <a:normAutofit/>
          </a:bodyPr>
          <a:lstStyle/>
          <a:p>
            <a:pPr>
              <a:spcBef>
                <a:spcPts val="1200"/>
              </a:spcBef>
              <a:spcAft>
                <a:spcPts val="1200"/>
              </a:spcAft>
            </a:pPr>
            <a:r>
              <a:rPr lang="en-US" sz="2500" dirty="0" smtClean="0">
                <a:latin typeface="Arial" panose="020B0604020202020204" pitchFamily="34" charset="0"/>
                <a:cs typeface="Arial" panose="020B0604020202020204" pitchFamily="34" charset="0"/>
              </a:rPr>
              <a:t>Links a local NASIS database to R so that </a:t>
            </a:r>
            <a:r>
              <a:rPr lang="en-US" sz="2500" dirty="0" err="1" smtClean="0">
                <a:latin typeface="Arial" panose="020B0604020202020204" pitchFamily="34" charset="0"/>
                <a:cs typeface="Arial" panose="020B0604020202020204" pitchFamily="34" charset="0"/>
              </a:rPr>
              <a:t>pedon</a:t>
            </a:r>
            <a:r>
              <a:rPr lang="en-US" sz="2500" dirty="0" smtClean="0">
                <a:latin typeface="Arial" panose="020B0604020202020204" pitchFamily="34" charset="0"/>
                <a:cs typeface="Arial" panose="020B0604020202020204" pitchFamily="34" charset="0"/>
              </a:rPr>
              <a:t> and DMU records can be queried with the </a:t>
            </a:r>
            <a:r>
              <a:rPr lang="en-US" sz="2500" dirty="0" err="1" smtClean="0">
                <a:latin typeface="Arial" panose="020B0604020202020204" pitchFamily="34" charset="0"/>
                <a:cs typeface="Arial" panose="020B0604020202020204" pitchFamily="34" charset="0"/>
              </a:rPr>
              <a:t>soilDB</a:t>
            </a:r>
            <a:r>
              <a:rPr lang="en-US" sz="2500" dirty="0" smtClean="0">
                <a:latin typeface="Arial" panose="020B0604020202020204" pitchFamily="34" charset="0"/>
                <a:cs typeface="Arial" panose="020B0604020202020204" pitchFamily="34" charset="0"/>
              </a:rPr>
              <a:t> package in </a:t>
            </a:r>
            <a:r>
              <a:rPr lang="en-US" sz="2500" dirty="0" err="1" smtClean="0">
                <a:latin typeface="Arial" panose="020B0604020202020204" pitchFamily="34" charset="0"/>
                <a:cs typeface="Arial" panose="020B0604020202020204" pitchFamily="34" charset="0"/>
              </a:rPr>
              <a:t>RStudio</a:t>
            </a:r>
            <a:r>
              <a:rPr lang="en-US" sz="2500" dirty="0" smtClean="0">
                <a:latin typeface="Arial" panose="020B0604020202020204" pitchFamily="34" charset="0"/>
                <a:cs typeface="Arial" panose="020B0604020202020204" pitchFamily="34" charset="0"/>
              </a:rPr>
              <a:t>.</a:t>
            </a:r>
            <a:endParaRPr lang="en-US" sz="2500" dirty="0">
              <a:latin typeface="Arial" panose="020B0604020202020204" pitchFamily="34" charset="0"/>
              <a:cs typeface="Arial" panose="020B0604020202020204" pitchFamily="34" charset="0"/>
            </a:endParaRPr>
          </a:p>
          <a:p>
            <a:pPr>
              <a:spcAft>
                <a:spcPts val="1200"/>
              </a:spcAft>
            </a:pPr>
            <a:r>
              <a:rPr lang="en-US" sz="2500" dirty="0" smtClean="0">
                <a:latin typeface="Arial" panose="020B0604020202020204" pitchFamily="34" charset="0"/>
                <a:cs typeface="Arial" panose="020B0604020202020204" pitchFamily="34" charset="0"/>
              </a:rPr>
              <a:t>Only needs to be done once on your machine. </a:t>
            </a:r>
          </a:p>
          <a:p>
            <a:pPr>
              <a:spcAft>
                <a:spcPts val="1200"/>
              </a:spcAft>
            </a:pPr>
            <a:r>
              <a:rPr lang="en-US" sz="2500" dirty="0" smtClean="0">
                <a:latin typeface="Arial" panose="020B0604020202020204" pitchFamily="34" charset="0"/>
                <a:cs typeface="Arial" panose="020B0604020202020204" pitchFamily="34" charset="0"/>
              </a:rPr>
              <a:t>Suggested NASIS queries to run:</a:t>
            </a:r>
          </a:p>
          <a:p>
            <a:pPr lvl="1"/>
            <a:r>
              <a:rPr lang="en-US" sz="2000" i="1" dirty="0">
                <a:latin typeface="Arial" panose="020B0604020202020204" pitchFamily="34" charset="0"/>
                <a:cs typeface="Arial" panose="020B0604020202020204" pitchFamily="34" charset="0"/>
              </a:rPr>
              <a:t>Pangaea query POINT - Pedon/Site/Transect by Current Taxon Name. </a:t>
            </a:r>
            <a:r>
              <a:rPr lang="en-US" sz="2000" i="1" dirty="0" smtClean="0">
                <a:latin typeface="Arial" panose="020B0604020202020204" pitchFamily="34" charset="0"/>
                <a:cs typeface="Arial" panose="020B0604020202020204" pitchFamily="34" charset="0"/>
              </a:rPr>
              <a:t>                     </a:t>
            </a:r>
            <a:r>
              <a:rPr lang="en-US" sz="1100" dirty="0" smtClean="0">
                <a:latin typeface="Arial" panose="020B0604020202020204" pitchFamily="34" charset="0"/>
                <a:cs typeface="Arial" panose="020B0604020202020204" pitchFamily="34" charset="0"/>
              </a:rPr>
              <a:t>This </a:t>
            </a:r>
            <a:r>
              <a:rPr lang="en-US" sz="1100" dirty="0">
                <a:latin typeface="Arial" panose="020B0604020202020204" pitchFamily="34" charset="0"/>
                <a:cs typeface="Arial" panose="020B0604020202020204" pitchFamily="34" charset="0"/>
              </a:rPr>
              <a:t>accepts a Taxon Name, for example, Gauley.</a:t>
            </a:r>
          </a:p>
          <a:p>
            <a:pPr lvl="1"/>
            <a:r>
              <a:rPr lang="en-US" sz="2000" i="1" dirty="0">
                <a:latin typeface="Arial" panose="020B0604020202020204" pitchFamily="34" charset="0"/>
                <a:cs typeface="Arial" panose="020B0604020202020204" pitchFamily="34" charset="0"/>
              </a:rPr>
              <a:t>Pangea query POINT - Pedon/Site by Correlated Name. </a:t>
            </a:r>
            <a:endParaRPr lang="en-US" sz="2000" dirty="0">
              <a:latin typeface="Arial" panose="020B0604020202020204" pitchFamily="34" charset="0"/>
              <a:cs typeface="Arial" panose="020B0604020202020204" pitchFamily="34" charset="0"/>
            </a:endParaRPr>
          </a:p>
          <a:p>
            <a:pPr lvl="1"/>
            <a:r>
              <a:rPr lang="en-US" sz="2000" i="1" dirty="0">
                <a:latin typeface="Arial" panose="020B0604020202020204" pitchFamily="34" charset="0"/>
                <a:cs typeface="Arial" panose="020B0604020202020204" pitchFamily="34" charset="0"/>
              </a:rPr>
              <a:t>Pangea query POINT - Pedon/Site/Transects by User Pedon ID (2100 Max</a:t>
            </a:r>
            <a:r>
              <a:rPr lang="en-US" sz="2000" i="1" dirty="0" smtClean="0">
                <a:latin typeface="Arial" panose="020B0604020202020204" pitchFamily="34" charset="0"/>
                <a:cs typeface="Arial" panose="020B0604020202020204" pitchFamily="34" charset="0"/>
              </a:rPr>
              <a:t>).</a:t>
            </a:r>
            <a:r>
              <a:rPr lang="en-US" sz="1100" dirty="0" smtClean="0">
                <a:latin typeface="Arial" panose="020B0604020202020204" pitchFamily="34" charset="0"/>
                <a:cs typeface="Arial" panose="020B0604020202020204" pitchFamily="34" charset="0"/>
              </a:rPr>
              <a:t>This </a:t>
            </a:r>
            <a:r>
              <a:rPr lang="en-US" sz="1100" dirty="0">
                <a:latin typeface="Arial" panose="020B0604020202020204" pitchFamily="34" charset="0"/>
                <a:cs typeface="Arial" panose="020B0604020202020204" pitchFamily="34" charset="0"/>
              </a:rPr>
              <a:t>accepts a comma delimited list, for example, 95IL151005E, 94IL153001, 95IL153001, 92IL163017.</a:t>
            </a:r>
          </a:p>
          <a:p>
            <a:pPr lvl="1"/>
            <a:r>
              <a:rPr lang="en-US" sz="2000" i="1" dirty="0">
                <a:latin typeface="Arial" panose="020B0604020202020204" pitchFamily="34" charset="0"/>
                <a:cs typeface="Arial" panose="020B0604020202020204" pitchFamily="34" charset="0"/>
              </a:rPr>
              <a:t>Pangea query POINT - Pedon/Site/Transects by Pedon Rec ID (2100 Max</a:t>
            </a:r>
            <a:r>
              <a:rPr lang="en-US" sz="2000" i="1" dirty="0" smtClean="0">
                <a:latin typeface="Arial" panose="020B0604020202020204" pitchFamily="34" charset="0"/>
                <a:cs typeface="Arial" panose="020B0604020202020204" pitchFamily="34" charset="0"/>
              </a:rPr>
              <a:t>).</a:t>
            </a:r>
            <a:r>
              <a:rPr lang="en-US" sz="1100" dirty="0" smtClean="0">
                <a:latin typeface="Arial" panose="020B0604020202020204" pitchFamily="34" charset="0"/>
                <a:cs typeface="Arial" panose="020B0604020202020204" pitchFamily="34" charset="0"/>
              </a:rPr>
              <a:t>This </a:t>
            </a:r>
            <a:r>
              <a:rPr lang="en-US" sz="1100" dirty="0">
                <a:latin typeface="Arial" panose="020B0604020202020204" pitchFamily="34" charset="0"/>
                <a:cs typeface="Arial" panose="020B0604020202020204" pitchFamily="34" charset="0"/>
              </a:rPr>
              <a:t>accepts a comma delimited list, for example, 44249, 175077, 101806, 44411.</a:t>
            </a:r>
          </a:p>
          <a:p>
            <a:pPr lvl="1"/>
            <a:r>
              <a:rPr lang="en-US" sz="2000" i="1" dirty="0">
                <a:latin typeface="Arial" panose="020B0604020202020204" pitchFamily="34" charset="0"/>
                <a:cs typeface="Arial" panose="020B0604020202020204" pitchFamily="34" charset="0"/>
              </a:rPr>
              <a:t>Pangea query POINT - </a:t>
            </a:r>
            <a:r>
              <a:rPr lang="en-US" sz="2000" i="1" dirty="0" err="1">
                <a:latin typeface="Arial" panose="020B0604020202020204" pitchFamily="34" charset="0"/>
                <a:cs typeface="Arial" panose="020B0604020202020204" pitchFamily="34" charset="0"/>
              </a:rPr>
              <a:t>PedonHorizon</a:t>
            </a:r>
            <a:r>
              <a:rPr lang="en-US" sz="2000" i="1" dirty="0">
                <a:latin typeface="Arial" panose="020B0604020202020204" pitchFamily="34" charset="0"/>
                <a:cs typeface="Arial" panose="020B0604020202020204" pitchFamily="34" charset="0"/>
              </a:rPr>
              <a:t>/Site/Transect by </a:t>
            </a:r>
            <a:r>
              <a:rPr lang="en-US" sz="2000" i="1" dirty="0" err="1">
                <a:latin typeface="Arial" panose="020B0604020202020204" pitchFamily="34" charset="0"/>
                <a:cs typeface="Arial" panose="020B0604020202020204" pitchFamily="34" charset="0"/>
              </a:rPr>
              <a:t>HorizonRecID</a:t>
            </a:r>
            <a:r>
              <a:rPr lang="en-US" sz="2000" i="1" dirty="0">
                <a:latin typeface="Arial" panose="020B0604020202020204" pitchFamily="34" charset="0"/>
                <a:cs typeface="Arial" panose="020B0604020202020204" pitchFamily="34" charset="0"/>
              </a:rPr>
              <a:t> (2100 Max). </a:t>
            </a:r>
            <a:r>
              <a:rPr lang="en-US" sz="1100" dirty="0">
                <a:latin typeface="Arial" panose="020B0604020202020204" pitchFamily="34" charset="0"/>
                <a:cs typeface="Arial" panose="020B0604020202020204" pitchFamily="34" charset="0"/>
              </a:rPr>
              <a:t>This accepts a comma delimited list, for example, 210618, 210619, 853291, 208951.</a:t>
            </a:r>
          </a:p>
          <a:p>
            <a:pPr lvl="1"/>
            <a:endParaRPr lang="en-US" dirty="0"/>
          </a:p>
        </p:txBody>
      </p:sp>
    </p:spTree>
    <p:extLst>
      <p:ext uri="{BB962C8B-B14F-4D97-AF65-F5344CB8AC3E}">
        <p14:creationId xmlns:p14="http://schemas.microsoft.com/office/powerpoint/2010/main" val="358575869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entury Gothic" panose="020B0502020202020204" pitchFamily="34" charset="0"/>
              </a:rPr>
              <a:t>EXERCISE</a:t>
            </a:r>
            <a:endParaRPr lang="en-US" dirty="0">
              <a:latin typeface="Century Gothic" panose="020B0502020202020204" pitchFamily="34" charset="0"/>
            </a:endParaRPr>
          </a:p>
        </p:txBody>
      </p:sp>
      <p:sp>
        <p:nvSpPr>
          <p:cNvPr id="3" name="Content Placeholder 2"/>
          <p:cNvSpPr>
            <a:spLocks noGrp="1"/>
          </p:cNvSpPr>
          <p:nvPr>
            <p:ph idx="1"/>
          </p:nvPr>
        </p:nvSpPr>
        <p:spPr/>
        <p:txBody>
          <a:bodyPr/>
          <a:lstStyle/>
          <a:p>
            <a:pPr marL="0" indent="0">
              <a:buNone/>
            </a:pPr>
            <a:r>
              <a:rPr lang="en-US" dirty="0">
                <a:hlinkClick r:id="rId3"/>
              </a:rPr>
              <a:t>https://</a:t>
            </a:r>
            <a:r>
              <a:rPr lang="en-US" dirty="0" smtClean="0">
                <a:hlinkClick r:id="rId3"/>
              </a:rPr>
              <a:t>github.com/ncss-tech/stats_for_soil_survey/blob/master/chapters/1_introduction/1_introduction.md</a:t>
            </a:r>
            <a:r>
              <a:rPr lang="en-US" dirty="0" smtClean="0"/>
              <a:t> </a:t>
            </a:r>
            <a:endParaRPr lang="en-US" dirty="0"/>
          </a:p>
        </p:txBody>
      </p:sp>
    </p:spTree>
    <p:extLst>
      <p:ext uri="{BB962C8B-B14F-4D97-AF65-F5344CB8AC3E}">
        <p14:creationId xmlns:p14="http://schemas.microsoft.com/office/powerpoint/2010/main" val="363535980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Pre-course Questionnaire</a:t>
            </a:r>
            <a:endParaRPr lang="en-US" dirty="0"/>
          </a:p>
        </p:txBody>
      </p:sp>
      <p:sp>
        <p:nvSpPr>
          <p:cNvPr id="3" name="Content Placeholder 2"/>
          <p:cNvSpPr>
            <a:spLocks noGrp="1"/>
          </p:cNvSpPr>
          <p:nvPr>
            <p:ph idx="1"/>
          </p:nvPr>
        </p:nvSpPr>
        <p:spPr>
          <a:xfrm>
            <a:off x="845127" y="1828800"/>
            <a:ext cx="10515600" cy="4736123"/>
          </a:xfrm>
        </p:spPr>
        <p:txBody>
          <a:bodyPr>
            <a:normAutofit lnSpcReduction="10000"/>
          </a:bodyPr>
          <a:lstStyle/>
          <a:p>
            <a:r>
              <a:rPr lang="en-US" dirty="0" smtClean="0">
                <a:latin typeface="Arial" panose="020B0604020202020204" pitchFamily="34" charset="0"/>
                <a:cs typeface="Arial" panose="020B0604020202020204" pitchFamily="34" charset="0"/>
              </a:rPr>
              <a:t>MLRA and RO Staff</a:t>
            </a:r>
          </a:p>
          <a:p>
            <a:r>
              <a:rPr lang="en-US" dirty="0" smtClean="0">
                <a:latin typeface="Arial" panose="020B0604020202020204" pitchFamily="34" charset="0"/>
                <a:cs typeface="Arial" panose="020B0604020202020204" pitchFamily="34" charset="0"/>
              </a:rPr>
              <a:t>Years of Service with NRCS </a:t>
            </a:r>
          </a:p>
          <a:p>
            <a:pPr lvl="1"/>
            <a:r>
              <a:rPr lang="en-US" dirty="0" smtClean="0">
                <a:latin typeface="Arial" panose="020B0604020202020204" pitchFamily="34" charset="0"/>
                <a:cs typeface="Arial" panose="020B0604020202020204" pitchFamily="34" charset="0"/>
              </a:rPr>
              <a:t>Minimum – 8 months</a:t>
            </a:r>
          </a:p>
          <a:p>
            <a:pPr lvl="1"/>
            <a:r>
              <a:rPr lang="en-US" dirty="0" smtClean="0">
                <a:latin typeface="Arial" panose="020B0604020202020204" pitchFamily="34" charset="0"/>
                <a:cs typeface="Arial" panose="020B0604020202020204" pitchFamily="34" charset="0"/>
              </a:rPr>
              <a:t>Mean – 16.6 years</a:t>
            </a:r>
          </a:p>
          <a:p>
            <a:pPr lvl="1"/>
            <a:r>
              <a:rPr lang="en-US" dirty="0" smtClean="0">
                <a:latin typeface="Arial" panose="020B0604020202020204" pitchFamily="34" charset="0"/>
                <a:cs typeface="Arial" panose="020B0604020202020204" pitchFamily="34" charset="0"/>
              </a:rPr>
              <a:t>Maximum – 36 years</a:t>
            </a:r>
          </a:p>
          <a:p>
            <a:r>
              <a:rPr lang="en-US" dirty="0" smtClean="0">
                <a:latin typeface="Arial" panose="020B0604020202020204" pitchFamily="34" charset="0"/>
                <a:cs typeface="Arial" panose="020B0604020202020204" pitchFamily="34" charset="0"/>
              </a:rPr>
              <a:t>Current Workload</a:t>
            </a:r>
          </a:p>
          <a:p>
            <a:pPr lvl="1"/>
            <a:r>
              <a:rPr lang="en-US" dirty="0" smtClean="0">
                <a:latin typeface="Arial" panose="020B0604020202020204" pitchFamily="34" charset="0"/>
                <a:cs typeface="Arial" panose="020B0604020202020204" pitchFamily="34" charset="0"/>
              </a:rPr>
              <a:t>SDJR</a:t>
            </a:r>
          </a:p>
          <a:p>
            <a:pPr lvl="1"/>
            <a:r>
              <a:rPr lang="en-US" dirty="0" smtClean="0">
                <a:latin typeface="Arial" panose="020B0604020202020204" pitchFamily="34" charset="0"/>
                <a:cs typeface="Arial" panose="020B0604020202020204" pitchFamily="34" charset="0"/>
              </a:rPr>
              <a:t>PESD</a:t>
            </a:r>
          </a:p>
          <a:p>
            <a:pPr lvl="1"/>
            <a:r>
              <a:rPr lang="en-US" dirty="0" smtClean="0">
                <a:latin typeface="Arial" panose="020B0604020202020204" pitchFamily="34" charset="0"/>
                <a:cs typeface="Arial" panose="020B0604020202020204" pitchFamily="34" charset="0"/>
              </a:rPr>
              <a:t>ESD</a:t>
            </a:r>
          </a:p>
          <a:p>
            <a:pPr lvl="1"/>
            <a:r>
              <a:rPr lang="en-US" dirty="0" smtClean="0">
                <a:latin typeface="Arial" panose="020B0604020202020204" pitchFamily="34" charset="0"/>
                <a:cs typeface="Arial" panose="020B0604020202020204" pitchFamily="34" charset="0"/>
              </a:rPr>
              <a:t>SDQS (initial, update, SDJR)</a:t>
            </a:r>
          </a:p>
          <a:p>
            <a:pPr lvl="1"/>
            <a:r>
              <a:rPr lang="en-US" dirty="0" smtClean="0">
                <a:latin typeface="Arial" panose="020B0604020202020204" pitchFamily="34" charset="0"/>
                <a:cs typeface="Arial" panose="020B0604020202020204" pitchFamily="34" charset="0"/>
              </a:rPr>
              <a:t>Mapping (initial, update, extensive)</a:t>
            </a:r>
          </a:p>
          <a:p>
            <a:pPr lvl="1"/>
            <a:r>
              <a:rPr lang="en-US" dirty="0" smtClean="0">
                <a:latin typeface="Arial" panose="020B0604020202020204" pitchFamily="34" charset="0"/>
                <a:cs typeface="Arial" panose="020B0604020202020204" pitchFamily="34" charset="0"/>
              </a:rPr>
              <a:t>GIS</a:t>
            </a:r>
            <a:endParaRPr lang="en-US" dirty="0">
              <a:latin typeface="Arial" panose="020B0604020202020204" pitchFamily="34" charset="0"/>
              <a:cs typeface="Arial" panose="020B0604020202020204" pitchFamily="34" charset="0"/>
            </a:endParaRPr>
          </a:p>
          <a:p>
            <a:endParaRPr lang="en-US" dirty="0" smtClean="0"/>
          </a:p>
          <a:p>
            <a:endParaRPr lang="en-US" dirty="0"/>
          </a:p>
        </p:txBody>
      </p:sp>
    </p:spTree>
    <p:extLst>
      <p:ext uri="{BB962C8B-B14F-4D97-AF65-F5344CB8AC3E}">
        <p14:creationId xmlns:p14="http://schemas.microsoft.com/office/powerpoint/2010/main" val="2064885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4" end="4"/>
                                            </p:txEl>
                                          </p:spTgt>
                                        </p:tgtEl>
                                        <p:attrNameLst>
                                          <p:attrName>style.visibility</p:attrName>
                                        </p:attrNameLst>
                                      </p:cBhvr>
                                      <p:to>
                                        <p:strVal val="visible"/>
                                      </p:to>
                                    </p:set>
                                    <p:animEffect transition="in" filter="fade">
                                      <p:cBhvr>
                                        <p:cTn id="16" dur="500"/>
                                        <p:tgtEl>
                                          <p:spTgt spid="3">
                                            <p:txEl>
                                              <p:pRg st="4" end="4"/>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animEffect transition="in" filter="fade">
                                      <p:cBhvr>
                                        <p:cTn id="36" dur="500"/>
                                        <p:tgtEl>
                                          <p:spTgt spid="3">
                                            <p:txEl>
                                              <p:pRg st="10" end="10"/>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3">
                                            <p:txEl>
                                              <p:pRg st="11" end="11"/>
                                            </p:txEl>
                                          </p:spTgt>
                                        </p:tgtEl>
                                        <p:attrNameLst>
                                          <p:attrName>style.visibility</p:attrName>
                                        </p:attrNameLst>
                                      </p:cBhvr>
                                      <p:to>
                                        <p:strVal val="visible"/>
                                      </p:to>
                                    </p:set>
                                    <p:animEffect transition="in" filter="fade">
                                      <p:cBhvr>
                                        <p:cTn id="39"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Pre-course Questionnaire:</a:t>
            </a:r>
            <a:br>
              <a:rPr lang="en-US" dirty="0" smtClean="0"/>
            </a:br>
            <a:r>
              <a:rPr lang="en-US" dirty="0" smtClean="0"/>
              <a:t>Statistics/Statistical Techniques Used</a:t>
            </a:r>
            <a:endParaRPr lang="en-US" dirty="0"/>
          </a:p>
        </p:txBody>
      </p:sp>
      <p:sp>
        <p:nvSpPr>
          <p:cNvPr id="3" name="Content Placeholder 2"/>
          <p:cNvSpPr>
            <a:spLocks noGrp="1"/>
          </p:cNvSpPr>
          <p:nvPr>
            <p:ph idx="1"/>
          </p:nvPr>
        </p:nvSpPr>
        <p:spPr>
          <a:xfrm>
            <a:off x="845127" y="1828800"/>
            <a:ext cx="10515600" cy="4736123"/>
          </a:xfrm>
        </p:spPr>
        <p:txBody>
          <a:bodyPr>
            <a:normAutofit/>
          </a:bodyPr>
          <a:lstStyle/>
          <a:p>
            <a:pPr marL="228600" lvl="1">
              <a:spcBef>
                <a:spcPts val="1000"/>
              </a:spcBef>
            </a:pPr>
            <a:r>
              <a:rPr lang="en-US" sz="2800" dirty="0">
                <a:latin typeface="Arial" panose="020B0604020202020204" pitchFamily="34" charset="0"/>
                <a:cs typeface="Arial" panose="020B0604020202020204" pitchFamily="34" charset="0"/>
              </a:rPr>
              <a:t>Descriptive statistics (mean, median, mode, maximum, </a:t>
            </a:r>
            <a:r>
              <a:rPr lang="en-US" sz="2800" dirty="0" err="1">
                <a:latin typeface="Arial" panose="020B0604020202020204" pitchFamily="34" charset="0"/>
                <a:cs typeface="Arial" panose="020B0604020202020204" pitchFamily="34" charset="0"/>
              </a:rPr>
              <a:t>sd</a:t>
            </a:r>
            <a:r>
              <a:rPr lang="en-US" sz="2800" dirty="0">
                <a:latin typeface="Arial" panose="020B0604020202020204" pitchFamily="34" charset="0"/>
                <a:cs typeface="Arial" panose="020B0604020202020204" pitchFamily="34" charset="0"/>
              </a:rPr>
              <a:t>, etc</a:t>
            </a:r>
            <a:r>
              <a:rPr lang="en-US" sz="2800" dirty="0" smtClean="0">
                <a:latin typeface="Arial" panose="020B0604020202020204" pitchFamily="34" charset="0"/>
                <a:cs typeface="Arial" panose="020B0604020202020204" pitchFamily="34" charset="0"/>
              </a:rPr>
              <a:t>.)</a:t>
            </a:r>
          </a:p>
          <a:p>
            <a:pPr marL="685800" lvl="2">
              <a:spcBef>
                <a:spcPts val="1000"/>
              </a:spcBef>
            </a:pPr>
            <a:r>
              <a:rPr lang="en-US" sz="2600" dirty="0" smtClean="0">
                <a:latin typeface="Arial" panose="020B0604020202020204" pitchFamily="34" charset="0"/>
                <a:cs typeface="Arial" panose="020B0604020202020204" pitchFamily="34" charset="0"/>
              </a:rPr>
              <a:t>Excel</a:t>
            </a:r>
          </a:p>
          <a:p>
            <a:pPr marL="685800" lvl="2">
              <a:spcBef>
                <a:spcPts val="1000"/>
              </a:spcBef>
            </a:pPr>
            <a:r>
              <a:rPr lang="en-US" sz="2600" dirty="0" smtClean="0">
                <a:latin typeface="Arial" panose="020B0604020202020204" pitchFamily="34" charset="0"/>
                <a:cs typeface="Arial" panose="020B0604020202020204" pitchFamily="34" charset="0"/>
              </a:rPr>
              <a:t>Zonal Statistics in ArcMap</a:t>
            </a:r>
            <a:endParaRPr lang="en-US" sz="2600" dirty="0">
              <a:latin typeface="Arial" panose="020B0604020202020204" pitchFamily="34" charset="0"/>
              <a:cs typeface="Arial" panose="020B0604020202020204" pitchFamily="34" charset="0"/>
            </a:endParaRPr>
          </a:p>
          <a:p>
            <a:r>
              <a:rPr lang="en-US" dirty="0" smtClean="0">
                <a:latin typeface="Arial" panose="020B0604020202020204" pitchFamily="34" charset="0"/>
                <a:cs typeface="Arial" panose="020B0604020202020204" pitchFamily="34" charset="0"/>
              </a:rPr>
              <a:t>Histograms</a:t>
            </a:r>
          </a:p>
          <a:p>
            <a:pPr marL="228600" lvl="1">
              <a:spcBef>
                <a:spcPts val="1000"/>
              </a:spcBef>
            </a:pPr>
            <a:r>
              <a:rPr lang="en-US" sz="2800" dirty="0">
                <a:latin typeface="Arial" panose="020B0604020202020204" pitchFamily="34" charset="0"/>
                <a:cs typeface="Arial" panose="020B0604020202020204" pitchFamily="34" charset="0"/>
              </a:rPr>
              <a:t>Stratified Sampling</a:t>
            </a:r>
          </a:p>
          <a:p>
            <a:pPr marL="228600" lvl="1">
              <a:spcBef>
                <a:spcPts val="1000"/>
              </a:spcBef>
            </a:pPr>
            <a:r>
              <a:rPr lang="en-US" sz="2800" dirty="0">
                <a:latin typeface="Arial" panose="020B0604020202020204" pitchFamily="34" charset="0"/>
                <a:cs typeface="Arial" panose="020B0604020202020204" pitchFamily="34" charset="0"/>
              </a:rPr>
              <a:t>Quartile approach using the AQP package in </a:t>
            </a:r>
            <a:r>
              <a:rPr lang="en-US" sz="2800" dirty="0" smtClean="0">
                <a:latin typeface="Arial" panose="020B0604020202020204" pitchFamily="34" charset="0"/>
                <a:cs typeface="Arial" panose="020B0604020202020204" pitchFamily="34" charset="0"/>
              </a:rPr>
              <a:t>R</a:t>
            </a:r>
          </a:p>
          <a:p>
            <a:pPr marL="228600" lvl="1">
              <a:spcBef>
                <a:spcPts val="1000"/>
              </a:spcBef>
            </a:pPr>
            <a:r>
              <a:rPr lang="en-US" sz="2800" dirty="0" smtClean="0">
                <a:latin typeface="Arial" panose="020B0604020202020204" pitchFamily="34" charset="0"/>
                <a:cs typeface="Arial" panose="020B0604020202020204" pitchFamily="34" charset="0"/>
              </a:rPr>
              <a:t>Clustering</a:t>
            </a:r>
            <a:endParaRPr lang="en-US" sz="2800" dirty="0">
              <a:latin typeface="Arial" panose="020B0604020202020204" pitchFamily="34" charset="0"/>
              <a:cs typeface="Arial" panose="020B0604020202020204" pitchFamily="34" charset="0"/>
            </a:endParaRPr>
          </a:p>
          <a:p>
            <a:endParaRPr lang="en-US" dirty="0" smtClean="0"/>
          </a:p>
          <a:p>
            <a:pPr marL="0" indent="0">
              <a:buNone/>
            </a:pPr>
            <a:endParaRPr lang="en-US" dirty="0"/>
          </a:p>
          <a:p>
            <a:endParaRPr lang="en-US" dirty="0" smtClean="0"/>
          </a:p>
          <a:p>
            <a:endParaRPr lang="en-US" dirty="0"/>
          </a:p>
        </p:txBody>
      </p:sp>
    </p:spTree>
    <p:extLst>
      <p:ext uri="{BB962C8B-B14F-4D97-AF65-F5344CB8AC3E}">
        <p14:creationId xmlns:p14="http://schemas.microsoft.com/office/powerpoint/2010/main" val="2716544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animEffect transition="in" filter="fade">
                                      <p:cBhvr>
                                        <p:cTn id="25" dur="500"/>
                                        <p:tgtEl>
                                          <p:spTgt spid="3">
                                            <p:txEl>
                                              <p:pRg st="5" end="5"/>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6" end="6"/>
                                            </p:txEl>
                                          </p:spTgt>
                                        </p:tgtEl>
                                        <p:attrNameLst>
                                          <p:attrName>style.visibility</p:attrName>
                                        </p:attrNameLst>
                                      </p:cBhvr>
                                      <p:to>
                                        <p:strVal val="visible"/>
                                      </p:to>
                                    </p:set>
                                    <p:animEffect transition="in" filter="fade">
                                      <p:cBhvr>
                                        <p:cTn id="30"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Pre-course Questionnaire:</a:t>
            </a:r>
            <a:br>
              <a:rPr lang="en-US" dirty="0" smtClean="0"/>
            </a:br>
            <a:r>
              <a:rPr lang="en-US" dirty="0" smtClean="0"/>
              <a:t>Current Soil Survey Procedures</a:t>
            </a:r>
            <a:endParaRPr lang="en-US" dirty="0"/>
          </a:p>
        </p:txBody>
      </p:sp>
      <p:sp>
        <p:nvSpPr>
          <p:cNvPr id="3" name="Content Placeholder 2"/>
          <p:cNvSpPr>
            <a:spLocks noGrp="1"/>
          </p:cNvSpPr>
          <p:nvPr>
            <p:ph idx="1"/>
          </p:nvPr>
        </p:nvSpPr>
        <p:spPr>
          <a:xfrm>
            <a:off x="845127" y="1828800"/>
            <a:ext cx="10515600" cy="4736123"/>
          </a:xfrm>
        </p:spPr>
        <p:txBody>
          <a:bodyPr>
            <a:normAutofit/>
          </a:bodyPr>
          <a:lstStyle/>
          <a:p>
            <a:pPr marL="234950" lvl="1">
              <a:lnSpc>
                <a:spcPct val="110000"/>
              </a:lnSpc>
              <a:spcBef>
                <a:spcPts val="1200"/>
              </a:spcBef>
              <a:spcAft>
                <a:spcPts val="600"/>
              </a:spcAft>
            </a:pPr>
            <a:r>
              <a:rPr lang="en-US" sz="2800" u="sng" dirty="0">
                <a:latin typeface="Arial" panose="020B0604020202020204" pitchFamily="34" charset="0"/>
                <a:cs typeface="Arial" panose="020B0604020202020204" pitchFamily="34" charset="0"/>
              </a:rPr>
              <a:t>Mapping:</a:t>
            </a:r>
            <a:r>
              <a:rPr lang="en-US" sz="2800" dirty="0">
                <a:latin typeface="Arial" panose="020B0604020202020204" pitchFamily="34" charset="0"/>
                <a:cs typeface="Arial" panose="020B0604020202020204" pitchFamily="34" charset="0"/>
              </a:rPr>
              <a:t> dominantly heads-up digitizing guided by terrain derivatives and climate data; one office is performing supervised classification where previous line-work is used to train the model</a:t>
            </a:r>
          </a:p>
          <a:p>
            <a:pPr marL="234950" lvl="1">
              <a:lnSpc>
                <a:spcPct val="110000"/>
              </a:lnSpc>
              <a:spcBef>
                <a:spcPts val="1200"/>
              </a:spcBef>
              <a:spcAft>
                <a:spcPts val="600"/>
              </a:spcAft>
            </a:pPr>
            <a:r>
              <a:rPr lang="en-US" sz="2800" u="sng" dirty="0">
                <a:latin typeface="Arial" panose="020B0604020202020204" pitchFamily="34" charset="0"/>
                <a:cs typeface="Arial" panose="020B0604020202020204" pitchFamily="34" charset="0"/>
              </a:rPr>
              <a:t>Software:</a:t>
            </a:r>
            <a:r>
              <a:rPr lang="en-US" sz="2800" dirty="0">
                <a:latin typeface="Arial" panose="020B0604020202020204" pitchFamily="34" charset="0"/>
                <a:cs typeface="Arial" panose="020B0604020202020204" pitchFamily="34" charset="0"/>
              </a:rPr>
              <a:t> ArcMap, </a:t>
            </a:r>
            <a:r>
              <a:rPr lang="en-US" sz="2800" dirty="0" err="1">
                <a:latin typeface="Arial" panose="020B0604020202020204" pitchFamily="34" charset="0"/>
                <a:cs typeface="Arial" panose="020B0604020202020204" pitchFamily="34" charset="0"/>
              </a:rPr>
              <a:t>ArcSIE</a:t>
            </a:r>
            <a:r>
              <a:rPr lang="en-US" sz="2800" dirty="0">
                <a:latin typeface="Arial" panose="020B0604020202020204" pitchFamily="34" charset="0"/>
                <a:cs typeface="Arial" panose="020B0604020202020204" pitchFamily="34" charset="0"/>
              </a:rPr>
              <a:t>, TEUI, </a:t>
            </a:r>
            <a:r>
              <a:rPr lang="en-US" sz="2800" dirty="0" err="1">
                <a:latin typeface="Arial" panose="020B0604020202020204" pitchFamily="34" charset="0"/>
                <a:cs typeface="Arial" panose="020B0604020202020204" pitchFamily="34" charset="0"/>
              </a:rPr>
              <a:t>PedonPC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MobilMapper</a:t>
            </a:r>
            <a:r>
              <a:rPr lang="en-US" sz="2800" dirty="0">
                <a:latin typeface="Arial" panose="020B0604020202020204" pitchFamily="34" charset="0"/>
                <a:cs typeface="Arial" panose="020B0604020202020204" pitchFamily="34" charset="0"/>
              </a:rPr>
              <a:t>, R, custom NASIS reports, Excel</a:t>
            </a:r>
          </a:p>
          <a:p>
            <a:pPr marL="457200" lvl="1" indent="0">
              <a:buNone/>
            </a:pPr>
            <a:endParaRPr lang="en-US" dirty="0" smtClean="0"/>
          </a:p>
          <a:p>
            <a:pPr marL="0" indent="0">
              <a:buNone/>
            </a:pPr>
            <a:endParaRPr lang="en-US" dirty="0"/>
          </a:p>
          <a:p>
            <a:endParaRPr lang="en-US" dirty="0" smtClean="0"/>
          </a:p>
          <a:p>
            <a:endParaRPr lang="en-US" dirty="0"/>
          </a:p>
        </p:txBody>
      </p:sp>
    </p:spTree>
    <p:extLst>
      <p:ext uri="{BB962C8B-B14F-4D97-AF65-F5344CB8AC3E}">
        <p14:creationId xmlns:p14="http://schemas.microsoft.com/office/powerpoint/2010/main" val="2203416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Pre-course Questionnaire:</a:t>
            </a:r>
            <a:br>
              <a:rPr lang="en-US" dirty="0" smtClean="0"/>
            </a:br>
            <a:r>
              <a:rPr lang="en-US" dirty="0" smtClean="0"/>
              <a:t>What You Want From this Course</a:t>
            </a:r>
            <a:endParaRPr lang="en-US" dirty="0"/>
          </a:p>
        </p:txBody>
      </p:sp>
      <p:sp>
        <p:nvSpPr>
          <p:cNvPr id="3" name="Content Placeholder 2"/>
          <p:cNvSpPr>
            <a:spLocks noGrp="1"/>
          </p:cNvSpPr>
          <p:nvPr>
            <p:ph idx="1"/>
          </p:nvPr>
        </p:nvSpPr>
        <p:spPr>
          <a:xfrm>
            <a:off x="845126" y="1828800"/>
            <a:ext cx="10630593" cy="4736123"/>
          </a:xfrm>
        </p:spPr>
        <p:txBody>
          <a:bodyPr>
            <a:normAutofit/>
          </a:bodyPr>
          <a:lstStyle/>
          <a:p>
            <a:pPr marL="234950" lvl="1">
              <a:spcAft>
                <a:spcPts val="600"/>
              </a:spcAft>
            </a:pPr>
            <a:r>
              <a:rPr lang="en-US" sz="2600" dirty="0" smtClean="0">
                <a:latin typeface="Arial" panose="020B0604020202020204" pitchFamily="34" charset="0"/>
                <a:cs typeface="Arial" panose="020B0604020202020204" pitchFamily="34" charset="0"/>
              </a:rPr>
              <a:t>Become more familiar with R</a:t>
            </a:r>
          </a:p>
          <a:p>
            <a:pPr marL="234950" lvl="1">
              <a:spcAft>
                <a:spcPts val="600"/>
              </a:spcAft>
            </a:pPr>
            <a:r>
              <a:rPr lang="en-US" sz="2600" dirty="0" smtClean="0">
                <a:latin typeface="Arial" panose="020B0604020202020204" pitchFamily="34" charset="0"/>
                <a:cs typeface="Arial" panose="020B0604020202020204" pitchFamily="34" charset="0"/>
              </a:rPr>
              <a:t>Exposure to statistics</a:t>
            </a:r>
          </a:p>
          <a:p>
            <a:pPr marL="234950" lvl="1">
              <a:spcAft>
                <a:spcPts val="600"/>
              </a:spcAft>
            </a:pPr>
            <a:r>
              <a:rPr lang="en-US" sz="2600" dirty="0" smtClean="0">
                <a:latin typeface="Arial" panose="020B0604020202020204" pitchFamily="34" charset="0"/>
                <a:cs typeface="Arial" panose="020B0604020202020204" pitchFamily="34" charset="0"/>
              </a:rPr>
              <a:t>Learn how to analyze data efficiently</a:t>
            </a:r>
          </a:p>
          <a:p>
            <a:pPr marL="234950" lvl="1">
              <a:spcAft>
                <a:spcPts val="600"/>
              </a:spcAft>
            </a:pPr>
            <a:r>
              <a:rPr lang="en-US" sz="2600" dirty="0" smtClean="0">
                <a:latin typeface="Arial" panose="020B0604020202020204" pitchFamily="34" charset="0"/>
                <a:cs typeface="Arial" panose="020B0604020202020204" pitchFamily="34" charset="0"/>
              </a:rPr>
              <a:t>Digital soil mapping applications</a:t>
            </a:r>
          </a:p>
          <a:p>
            <a:pPr marL="234950" lvl="1">
              <a:spcAft>
                <a:spcPts val="600"/>
              </a:spcAft>
            </a:pPr>
            <a:r>
              <a:rPr lang="en-US" sz="2600" dirty="0" smtClean="0">
                <a:latin typeface="Arial" panose="020B0604020202020204" pitchFamily="34" charset="0"/>
                <a:cs typeface="Arial" panose="020B0604020202020204" pitchFamily="34" charset="0"/>
              </a:rPr>
              <a:t>Tools for building a case for updating old soil surveys</a:t>
            </a:r>
          </a:p>
          <a:p>
            <a:pPr marL="234950" lvl="1">
              <a:spcAft>
                <a:spcPts val="600"/>
              </a:spcAft>
            </a:pPr>
            <a:r>
              <a:rPr lang="en-US" sz="2600" dirty="0" smtClean="0">
                <a:latin typeface="Arial" panose="020B0604020202020204" pitchFamily="34" charset="0"/>
                <a:cs typeface="Arial" panose="020B0604020202020204" pitchFamily="34" charset="0"/>
              </a:rPr>
              <a:t>Learn </a:t>
            </a:r>
            <a:r>
              <a:rPr lang="en-US" sz="2600" dirty="0">
                <a:latin typeface="Arial" panose="020B0604020202020204" pitchFamily="34" charset="0"/>
                <a:cs typeface="Arial" panose="020B0604020202020204" pitchFamily="34" charset="0"/>
              </a:rPr>
              <a:t>useful tools for PESD development, clustering </a:t>
            </a:r>
            <a:r>
              <a:rPr lang="en-US" sz="2600" dirty="0" err="1">
                <a:latin typeface="Arial" panose="020B0604020202020204" pitchFamily="34" charset="0"/>
                <a:cs typeface="Arial" panose="020B0604020202020204" pitchFamily="34" charset="0"/>
              </a:rPr>
              <a:t>pedons</a:t>
            </a:r>
            <a:r>
              <a:rPr lang="en-US" sz="2600" dirty="0">
                <a:latin typeface="Arial" panose="020B0604020202020204" pitchFamily="34" charset="0"/>
                <a:cs typeface="Arial" panose="020B0604020202020204" pitchFamily="34" charset="0"/>
              </a:rPr>
              <a:t>, and data aggregation</a:t>
            </a:r>
          </a:p>
          <a:p>
            <a:pPr marL="234950" lvl="1">
              <a:spcAft>
                <a:spcPts val="600"/>
              </a:spcAft>
            </a:pPr>
            <a:r>
              <a:rPr lang="en-US" sz="2600" dirty="0" smtClean="0">
                <a:latin typeface="Arial" panose="020B0604020202020204" pitchFamily="34" charset="0"/>
                <a:cs typeface="Arial" panose="020B0604020202020204" pitchFamily="34" charset="0"/>
              </a:rPr>
              <a:t>A </a:t>
            </a:r>
            <a:r>
              <a:rPr lang="en-US" sz="2600" dirty="0">
                <a:latin typeface="Arial" panose="020B0604020202020204" pitchFamily="34" charset="0"/>
                <a:cs typeface="Arial" panose="020B0604020202020204" pitchFamily="34" charset="0"/>
              </a:rPr>
              <a:t>visual diagram of data sources, tools, and processes for soil survey</a:t>
            </a:r>
          </a:p>
          <a:p>
            <a:pPr marL="234950" lvl="1">
              <a:spcAft>
                <a:spcPts val="600"/>
              </a:spcAft>
            </a:pPr>
            <a:r>
              <a:rPr lang="en-US" sz="2600" dirty="0">
                <a:latin typeface="Arial" panose="020B0604020202020204" pitchFamily="34" charset="0"/>
                <a:cs typeface="Arial" panose="020B0604020202020204" pitchFamily="34" charset="0"/>
              </a:rPr>
              <a:t>Learn how to apply statistical methods within the realm of soil survey and its implications on soil survey standards</a:t>
            </a:r>
          </a:p>
          <a:p>
            <a:pPr marL="234950" lvl="1"/>
            <a:endParaRPr lang="en-US" sz="2600" dirty="0" smtClean="0">
              <a:latin typeface="Arial" panose="020B0604020202020204" pitchFamily="34" charset="0"/>
              <a:cs typeface="Arial" panose="020B0604020202020204" pitchFamily="34" charset="0"/>
            </a:endParaRPr>
          </a:p>
          <a:p>
            <a:pPr marL="692150" lvl="2"/>
            <a:endParaRPr lang="en-US" dirty="0" smtClean="0"/>
          </a:p>
          <a:p>
            <a:pPr lvl="1"/>
            <a:endParaRPr lang="en-US" dirty="0" smtClean="0"/>
          </a:p>
          <a:p>
            <a:pPr marL="0" indent="0">
              <a:buNone/>
            </a:pPr>
            <a:endParaRPr lang="en-US" dirty="0"/>
          </a:p>
          <a:p>
            <a:endParaRPr lang="en-US" dirty="0" smtClean="0"/>
          </a:p>
          <a:p>
            <a:endParaRPr lang="en-US" dirty="0"/>
          </a:p>
        </p:txBody>
      </p:sp>
    </p:spTree>
    <p:extLst>
      <p:ext uri="{BB962C8B-B14F-4D97-AF65-F5344CB8AC3E}">
        <p14:creationId xmlns:p14="http://schemas.microsoft.com/office/powerpoint/2010/main" val="2935512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entury Gothic" panose="020B0502020202020204" pitchFamily="34" charset="0"/>
              </a:rPr>
              <a:t>Course Objectives</a:t>
            </a:r>
            <a:endParaRPr lang="en-US" dirty="0">
              <a:latin typeface="Century Gothic" panose="020B0502020202020204" pitchFamily="34" charset="0"/>
            </a:endParaRPr>
          </a:p>
        </p:txBody>
      </p:sp>
      <p:sp>
        <p:nvSpPr>
          <p:cNvPr id="3" name="Content Placeholder 2"/>
          <p:cNvSpPr>
            <a:spLocks noGrp="1"/>
          </p:cNvSpPr>
          <p:nvPr>
            <p:ph idx="1"/>
          </p:nvPr>
        </p:nvSpPr>
        <p:spPr/>
        <p:txBody>
          <a:bodyPr/>
          <a:lstStyle/>
          <a:p>
            <a:pPr lvl="0">
              <a:spcAft>
                <a:spcPts val="1200"/>
              </a:spcAft>
            </a:pPr>
            <a:r>
              <a:rPr lang="en-US" dirty="0" smtClean="0">
                <a:latin typeface="Arial" panose="020B0604020202020204" pitchFamily="34" charset="0"/>
                <a:cs typeface="Arial" panose="020B0604020202020204" pitchFamily="34" charset="0"/>
              </a:rPr>
              <a:t>Develop </a:t>
            </a:r>
            <a:r>
              <a:rPr lang="en-US" dirty="0">
                <a:latin typeface="Arial" panose="020B0604020202020204" pitchFamily="34" charset="0"/>
                <a:cs typeface="Arial" panose="020B0604020202020204" pitchFamily="34" charset="0"/>
              </a:rPr>
              <a:t>solutions to investigate soil survey correlation problems and update activities.</a:t>
            </a:r>
          </a:p>
          <a:p>
            <a:pPr lvl="0">
              <a:spcAft>
                <a:spcPts val="1200"/>
              </a:spcAft>
            </a:pPr>
            <a:r>
              <a:rPr lang="en-US" dirty="0">
                <a:latin typeface="Arial" panose="020B0604020202020204" pitchFamily="34" charset="0"/>
                <a:cs typeface="Arial" panose="020B0604020202020204" pitchFamily="34" charset="0"/>
              </a:rPr>
              <a:t>Evaluate investigations for interpretive results and determine how to proceed.</a:t>
            </a:r>
          </a:p>
          <a:p>
            <a:pPr lvl="0">
              <a:spcAft>
                <a:spcPts val="1200"/>
              </a:spcAft>
            </a:pPr>
            <a:r>
              <a:rPr lang="en-US" dirty="0">
                <a:latin typeface="Arial" panose="020B0604020202020204" pitchFamily="34" charset="0"/>
                <a:cs typeface="Arial" panose="020B0604020202020204" pitchFamily="34" charset="0"/>
              </a:rPr>
              <a:t>Create a continuous surface from point data.</a:t>
            </a:r>
          </a:p>
          <a:p>
            <a:pPr lvl="0">
              <a:spcAft>
                <a:spcPts val="1200"/>
              </a:spcAft>
            </a:pPr>
            <a:r>
              <a:rPr lang="en-US" dirty="0">
                <a:latin typeface="Arial" panose="020B0604020202020204" pitchFamily="34" charset="0"/>
                <a:cs typeface="Arial" panose="020B0604020202020204" pitchFamily="34" charset="0"/>
              </a:rPr>
              <a:t>Summarize data for population in NASIS.</a:t>
            </a:r>
          </a:p>
          <a:p>
            <a:pPr marL="0" indent="0">
              <a:buNone/>
            </a:pPr>
            <a:endParaRPr lang="en-US" dirty="0"/>
          </a:p>
        </p:txBody>
      </p:sp>
    </p:spTree>
    <p:extLst>
      <p:ext uri="{BB962C8B-B14F-4D97-AF65-F5344CB8AC3E}">
        <p14:creationId xmlns:p14="http://schemas.microsoft.com/office/powerpoint/2010/main" val="3040699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entury Gothic" panose="020B0502020202020204" pitchFamily="34" charset="0"/>
              </a:rPr>
              <a:t>Overview: </a:t>
            </a:r>
            <a:br>
              <a:rPr lang="en-US" dirty="0" smtClean="0">
                <a:latin typeface="Century Gothic" panose="020B0502020202020204" pitchFamily="34" charset="0"/>
              </a:rPr>
            </a:br>
            <a:r>
              <a:rPr lang="en-US" dirty="0" smtClean="0">
                <a:latin typeface="Century Gothic" panose="020B0502020202020204" pitchFamily="34" charset="0"/>
              </a:rPr>
              <a:t>Why Is This Training Needed?</a:t>
            </a:r>
            <a:endParaRPr lang="en-US" dirty="0">
              <a:latin typeface="Century Gothic" panose="020B0502020202020204" pitchFamily="34" charset="0"/>
            </a:endParaRPr>
          </a:p>
        </p:txBody>
      </p:sp>
      <p:sp>
        <p:nvSpPr>
          <p:cNvPr id="3" name="Content Placeholder 2"/>
          <p:cNvSpPr>
            <a:spLocks noGrp="1"/>
          </p:cNvSpPr>
          <p:nvPr>
            <p:ph idx="1"/>
          </p:nvPr>
        </p:nvSpPr>
        <p:spPr>
          <a:xfrm>
            <a:off x="845126" y="1828800"/>
            <a:ext cx="10515601" cy="4686300"/>
          </a:xfrm>
        </p:spPr>
        <p:txBody>
          <a:bodyPr>
            <a:noAutofit/>
          </a:bodyPr>
          <a:lstStyle/>
          <a:p>
            <a:pPr marL="628650" lvl="3" indent="-285750">
              <a:spcBef>
                <a:spcPts val="750"/>
              </a:spcBef>
            </a:pPr>
            <a:r>
              <a:rPr lang="en-US" sz="2600" dirty="0" smtClean="0">
                <a:latin typeface="Arial" panose="020B0604020202020204" pitchFamily="34" charset="0"/>
                <a:cs typeface="Arial" panose="020B0604020202020204" pitchFamily="34" charset="0"/>
              </a:rPr>
              <a:t>Long </a:t>
            </a:r>
            <a:r>
              <a:rPr lang="en-US" sz="2600" dirty="0">
                <a:latin typeface="Arial" panose="020B0604020202020204" pitchFamily="34" charset="0"/>
                <a:cs typeface="Arial" panose="020B0604020202020204" pitchFamily="34" charset="0"/>
              </a:rPr>
              <a:t>standing goal of the </a:t>
            </a:r>
            <a:r>
              <a:rPr lang="en-US" sz="2600" dirty="0" smtClean="0">
                <a:latin typeface="Arial" panose="020B0604020202020204" pitchFamily="34" charset="0"/>
                <a:cs typeface="Arial" panose="020B0604020202020204" pitchFamily="34" charset="0"/>
              </a:rPr>
              <a:t>Soil Science Division </a:t>
            </a:r>
            <a:r>
              <a:rPr lang="en-US" sz="2600" dirty="0">
                <a:latin typeface="Arial" panose="020B0604020202020204" pitchFamily="34" charset="0"/>
                <a:cs typeface="Arial" panose="020B0604020202020204" pitchFamily="34" charset="0"/>
              </a:rPr>
              <a:t>to have a course in </a:t>
            </a:r>
            <a:r>
              <a:rPr lang="en-US" sz="2600" dirty="0" smtClean="0">
                <a:latin typeface="Arial" panose="020B0604020202020204" pitchFamily="34" charset="0"/>
                <a:cs typeface="Arial" panose="020B0604020202020204" pitchFamily="34" charset="0"/>
              </a:rPr>
              <a:t>statistics</a:t>
            </a:r>
          </a:p>
          <a:p>
            <a:pPr marL="628650" lvl="3" indent="-285750">
              <a:spcBef>
                <a:spcPts val="750"/>
              </a:spcBef>
            </a:pPr>
            <a:r>
              <a:rPr lang="en-US" sz="2600" dirty="0">
                <a:latin typeface="Arial" panose="020B0604020202020204" pitchFamily="34" charset="0"/>
                <a:cs typeface="Arial" panose="020B0604020202020204" pitchFamily="34" charset="0"/>
              </a:rPr>
              <a:t>Opportunities to learn </a:t>
            </a:r>
            <a:r>
              <a:rPr lang="en-US" sz="2600" dirty="0" smtClean="0">
                <a:latin typeface="Arial" panose="020B0604020202020204" pitchFamily="34" charset="0"/>
                <a:cs typeface="Arial" panose="020B0604020202020204" pitchFamily="34" charset="0"/>
              </a:rPr>
              <a:t>these techniques are limited, especially </a:t>
            </a:r>
            <a:r>
              <a:rPr lang="en-US" sz="2600" dirty="0">
                <a:latin typeface="Arial" panose="020B0604020202020204" pitchFamily="34" charset="0"/>
                <a:cs typeface="Arial" panose="020B0604020202020204" pitchFamily="34" charset="0"/>
              </a:rPr>
              <a:t>at the undergraduate </a:t>
            </a:r>
            <a:r>
              <a:rPr lang="en-US" sz="2600" dirty="0" smtClean="0">
                <a:latin typeface="Arial" panose="020B0604020202020204" pitchFamily="34" charset="0"/>
                <a:cs typeface="Arial" panose="020B0604020202020204" pitchFamily="34" charset="0"/>
              </a:rPr>
              <a:t>level</a:t>
            </a:r>
            <a:endParaRPr lang="en-US" sz="2600" dirty="0">
              <a:latin typeface="Arial" panose="020B0604020202020204" pitchFamily="34" charset="0"/>
              <a:cs typeface="Arial" panose="020B0604020202020204" pitchFamily="34" charset="0"/>
            </a:endParaRPr>
          </a:p>
          <a:p>
            <a:pPr marL="628650" lvl="3" indent="-285750">
              <a:spcBef>
                <a:spcPts val="750"/>
              </a:spcBef>
            </a:pPr>
            <a:r>
              <a:rPr lang="en-US" sz="2600" dirty="0" smtClean="0">
                <a:latin typeface="Arial" panose="020B0604020202020204" pitchFamily="34" charset="0"/>
                <a:cs typeface="Arial" panose="020B0604020202020204" pitchFamily="34" charset="0"/>
              </a:rPr>
              <a:t>Consistent methodology (data </a:t>
            </a:r>
            <a:r>
              <a:rPr lang="en-US" sz="2600" dirty="0">
                <a:latin typeface="Arial" panose="020B0604020202020204" pitchFamily="34" charset="0"/>
                <a:cs typeface="Arial" panose="020B0604020202020204" pitchFamily="34" charset="0"/>
              </a:rPr>
              <a:t>analysis, data population, sampling design</a:t>
            </a:r>
            <a:r>
              <a:rPr lang="en-US" sz="2600" dirty="0" smtClean="0">
                <a:latin typeface="Arial" panose="020B0604020202020204" pitchFamily="34" charset="0"/>
                <a:cs typeface="Arial" panose="020B0604020202020204" pitchFamily="34" charset="0"/>
              </a:rPr>
              <a:t>, etc.)</a:t>
            </a:r>
            <a:endParaRPr lang="en-US" sz="2600" dirty="0">
              <a:latin typeface="Arial" panose="020B0604020202020204" pitchFamily="34" charset="0"/>
              <a:cs typeface="Arial" panose="020B0604020202020204" pitchFamily="34" charset="0"/>
            </a:endParaRPr>
          </a:p>
          <a:p>
            <a:pPr marL="631825" lvl="3" indent="-288925">
              <a:spcBef>
                <a:spcPts val="750"/>
              </a:spcBef>
            </a:pPr>
            <a:r>
              <a:rPr lang="en-US" sz="2600" dirty="0" smtClean="0">
                <a:latin typeface="Arial" panose="020B0604020202020204" pitchFamily="34" charset="0"/>
                <a:cs typeface="Arial" panose="020B0604020202020204" pitchFamily="34" charset="0"/>
              </a:rPr>
              <a:t>There is continually a greater need to use these techniques:</a:t>
            </a:r>
          </a:p>
          <a:p>
            <a:pPr marL="1089025" lvl="4" indent="-288925">
              <a:spcBef>
                <a:spcPts val="750"/>
              </a:spcBef>
            </a:pPr>
            <a:r>
              <a:rPr lang="en-US" sz="2400" dirty="0">
                <a:latin typeface="Arial" panose="020B0604020202020204" pitchFamily="34" charset="0"/>
                <a:cs typeface="Arial" panose="020B0604020202020204" pitchFamily="34" charset="0"/>
              </a:rPr>
              <a:t>Mapping of unmapped federal lands via digital soil mapping techniques</a:t>
            </a:r>
          </a:p>
          <a:p>
            <a:pPr marL="1089025" lvl="4" indent="-288925">
              <a:spcBef>
                <a:spcPts val="750"/>
              </a:spcBef>
            </a:pPr>
            <a:r>
              <a:rPr lang="en-US" sz="2400" dirty="0" smtClean="0">
                <a:latin typeface="Arial" panose="020B0604020202020204" pitchFamily="34" charset="0"/>
                <a:cs typeface="Arial" panose="020B0604020202020204" pitchFamily="34" charset="0"/>
              </a:rPr>
              <a:t>Ecological Sites</a:t>
            </a:r>
          </a:p>
          <a:p>
            <a:pPr marL="1089025" lvl="4" indent="-288925">
              <a:spcBef>
                <a:spcPts val="750"/>
              </a:spcBef>
            </a:pPr>
            <a:r>
              <a:rPr lang="en-US" sz="2400" dirty="0" smtClean="0">
                <a:latin typeface="Arial" panose="020B0604020202020204" pitchFamily="34" charset="0"/>
                <a:cs typeface="Arial" panose="020B0604020202020204" pitchFamily="34" charset="0"/>
              </a:rPr>
              <a:t>Soil survey refinement (disaggregation) </a:t>
            </a:r>
          </a:p>
          <a:p>
            <a:pPr marL="800100" lvl="4" indent="0">
              <a:spcBef>
                <a:spcPts val="750"/>
              </a:spcBef>
              <a:buNone/>
            </a:pPr>
            <a:endParaRPr lang="en-US" sz="2500" dirty="0"/>
          </a:p>
        </p:txBody>
      </p:sp>
    </p:spTree>
    <p:extLst>
      <p:ext uri="{BB962C8B-B14F-4D97-AF65-F5344CB8AC3E}">
        <p14:creationId xmlns:p14="http://schemas.microsoft.com/office/powerpoint/2010/main" val="3064115762"/>
      </p:ext>
    </p:extLst>
  </p:cSld>
  <p:clrMapOvr>
    <a:masterClrMapping/>
  </p:clrMapOvr>
  <p:timing>
    <p:tnLst>
      <p:par>
        <p:cTn id="1" dur="indefinite" restart="never" nodeType="tmRoot"/>
      </p:par>
    </p:tnLst>
  </p:timing>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934</TotalTime>
  <Words>2227</Words>
  <Application>Microsoft Office PowerPoint</Application>
  <PresentationFormat>Widescreen</PresentationFormat>
  <Paragraphs>209</Paragraphs>
  <Slides>31</Slides>
  <Notes>31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Arial</vt:lpstr>
      <vt:lpstr>Calibri</vt:lpstr>
      <vt:lpstr>Century Gothic</vt:lpstr>
      <vt:lpstr>Century Schoolbook</vt:lpstr>
      <vt:lpstr>Wingdings 2</vt:lpstr>
      <vt:lpstr>HDOfficeLightV0</vt:lpstr>
      <vt:lpstr>PowerPoint Presentation</vt:lpstr>
      <vt:lpstr>Welcome!</vt:lpstr>
      <vt:lpstr>Introductions</vt:lpstr>
      <vt:lpstr>Pre-course Questionnaire</vt:lpstr>
      <vt:lpstr>Pre-course Questionnaire: Statistics/Statistical Techniques Used</vt:lpstr>
      <vt:lpstr>Pre-course Questionnaire: Current Soil Survey Procedures</vt:lpstr>
      <vt:lpstr>Pre-course Questionnaire: What You Want From this Course</vt:lpstr>
      <vt:lpstr>Course Objectives</vt:lpstr>
      <vt:lpstr>Overview:  Why Is This Training Needed?</vt:lpstr>
      <vt:lpstr>Overview: Week 1 (online)</vt:lpstr>
      <vt:lpstr>Overview: Week 2 (NSSC)</vt:lpstr>
      <vt:lpstr>Pre-course Assignment:  History of NASIS </vt:lpstr>
      <vt:lpstr>Pre-course Assignment:  History of NASIS </vt:lpstr>
      <vt:lpstr>Pre-course Assignment: RStudio</vt:lpstr>
      <vt:lpstr>Introduction to R</vt:lpstr>
      <vt:lpstr>RStudio</vt:lpstr>
      <vt:lpstr>RStudio</vt:lpstr>
      <vt:lpstr>RStudio</vt:lpstr>
      <vt:lpstr>RStudio</vt:lpstr>
      <vt:lpstr>RStudio</vt:lpstr>
      <vt:lpstr>RStudio</vt:lpstr>
      <vt:lpstr>RStudio</vt:lpstr>
      <vt:lpstr>RStudio - Objects</vt:lpstr>
      <vt:lpstr>RStudio</vt:lpstr>
      <vt:lpstr>RStudio</vt:lpstr>
      <vt:lpstr>RStudio – Installing Packages</vt:lpstr>
      <vt:lpstr>PowerPoint Presentation</vt:lpstr>
      <vt:lpstr>PowerPoint Presentation</vt:lpstr>
      <vt:lpstr>PowerPoint Presentation</vt:lpstr>
      <vt:lpstr>Pre-course Assignment:  Open Database Connection (ODBC)</vt:lpstr>
      <vt:lpstr>EXERCISE</vt:lpstr>
    </vt:vector>
  </TitlesOfParts>
  <Company>USDA</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Katey Yoast</dc:creator>
  <cp:lastModifiedBy>Katey Yoast</cp:lastModifiedBy>
  <cp:revision>77</cp:revision>
  <dcterms:created xsi:type="dcterms:W3CDTF">2016-01-29T19:25:44Z</dcterms:created>
  <dcterms:modified xsi:type="dcterms:W3CDTF">2016-02-29T14:20:45Z</dcterms:modified>
</cp:coreProperties>
</file>

<file path=docProps/thumbnail.jpeg>
</file>